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91" r:id="rId4"/>
    <p:sldId id="258" r:id="rId5"/>
    <p:sldId id="295" r:id="rId6"/>
    <p:sldId id="263" r:id="rId7"/>
    <p:sldId id="273" r:id="rId8"/>
    <p:sldId id="264" r:id="rId9"/>
    <p:sldId id="296" r:id="rId10"/>
    <p:sldId id="297" r:id="rId11"/>
    <p:sldId id="294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7F00"/>
    <a:srgbClr val="FFFFFF"/>
    <a:srgbClr val="0000FF"/>
    <a:srgbClr val="6FB9D7"/>
    <a:srgbClr val="808080"/>
    <a:srgbClr val="969696"/>
    <a:srgbClr val="333333"/>
    <a:srgbClr val="EC2C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67" autoAdjust="0"/>
    <p:restoredTop sz="94660"/>
  </p:normalViewPr>
  <p:slideViewPr>
    <p:cSldViewPr>
      <p:cViewPr varScale="1">
        <p:scale>
          <a:sx n="61" d="100"/>
          <a:sy n="61" d="100"/>
        </p:scale>
        <p:origin x="-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C6A010A-7C0C-40DB-8F70-5991AF6220C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Ускорение – векторная физическая величина, равная изменению</a:t>
            </a:r>
            <a:r>
              <a:rPr lang="ru-RU" baseline="0" dirty="0" smtClean="0"/>
              <a:t> скорости в единицу времени.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A010A-7C0C-40DB-8F70-5991AF6220C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Freeform 12"/>
          <p:cNvSpPr>
            <a:spLocks/>
          </p:cNvSpPr>
          <p:nvPr/>
        </p:nvSpPr>
        <p:spPr bwMode="gray">
          <a:xfrm>
            <a:off x="-9525" y="2997200"/>
            <a:ext cx="2205038" cy="2663825"/>
          </a:xfrm>
          <a:custGeom>
            <a:avLst/>
            <a:gdLst/>
            <a:ahLst/>
            <a:cxnLst>
              <a:cxn ang="0">
                <a:pos x="0" y="1678"/>
              </a:cxn>
              <a:cxn ang="0">
                <a:pos x="0" y="1134"/>
              </a:cxn>
              <a:cxn ang="0">
                <a:pos x="1406" y="0"/>
              </a:cxn>
              <a:cxn ang="0">
                <a:pos x="1406" y="91"/>
              </a:cxn>
              <a:cxn ang="0">
                <a:pos x="0" y="1678"/>
              </a:cxn>
            </a:cxnLst>
            <a:rect l="0" t="0" r="r" b="b"/>
            <a:pathLst>
              <a:path w="1406" h="1678">
                <a:moveTo>
                  <a:pt x="0" y="1678"/>
                </a:moveTo>
                <a:lnTo>
                  <a:pt x="0" y="1134"/>
                </a:lnTo>
                <a:lnTo>
                  <a:pt x="1406" y="0"/>
                </a:lnTo>
                <a:lnTo>
                  <a:pt x="1406" y="91"/>
                </a:lnTo>
                <a:lnTo>
                  <a:pt x="0" y="1678"/>
                </a:lnTo>
                <a:close/>
              </a:path>
            </a:pathLst>
          </a:custGeom>
          <a:solidFill>
            <a:srgbClr val="E0E0E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4" name="Freeform 8"/>
          <p:cNvSpPr>
            <a:spLocks/>
          </p:cNvSpPr>
          <p:nvPr/>
        </p:nvSpPr>
        <p:spPr bwMode="gray">
          <a:xfrm>
            <a:off x="568325" y="-9525"/>
            <a:ext cx="1784350" cy="6875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90" y="2"/>
              </a:cxn>
              <a:cxn ang="0">
                <a:pos x="1124" y="1373"/>
              </a:cxn>
              <a:cxn ang="0">
                <a:pos x="1124" y="2036"/>
              </a:cxn>
              <a:cxn ang="0">
                <a:pos x="889" y="4343"/>
              </a:cxn>
              <a:cxn ang="0">
                <a:pos x="526" y="4343"/>
              </a:cxn>
              <a:cxn ang="0">
                <a:pos x="1079" y="2031"/>
              </a:cxn>
              <a:cxn ang="0">
                <a:pos x="1079" y="1383"/>
              </a:cxn>
              <a:cxn ang="0">
                <a:pos x="0" y="0"/>
              </a:cxn>
            </a:cxnLst>
            <a:rect l="0" t="0" r="r" b="b"/>
            <a:pathLst>
              <a:path w="1124" h="4343">
                <a:moveTo>
                  <a:pt x="0" y="0"/>
                </a:moveTo>
                <a:lnTo>
                  <a:pt x="490" y="2"/>
                </a:lnTo>
                <a:lnTo>
                  <a:pt x="1124" y="1373"/>
                </a:lnTo>
                <a:lnTo>
                  <a:pt x="1124" y="2036"/>
                </a:lnTo>
                <a:lnTo>
                  <a:pt x="889" y="4343"/>
                </a:lnTo>
                <a:lnTo>
                  <a:pt x="526" y="4343"/>
                </a:lnTo>
                <a:lnTo>
                  <a:pt x="1079" y="2031"/>
                </a:lnTo>
                <a:lnTo>
                  <a:pt x="1079" y="13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5" name="Freeform 9"/>
          <p:cNvSpPr>
            <a:spLocks/>
          </p:cNvSpPr>
          <p:nvPr/>
        </p:nvSpPr>
        <p:spPr bwMode="gray">
          <a:xfrm>
            <a:off x="-12700" y="-9525"/>
            <a:ext cx="2392363" cy="6880225"/>
          </a:xfrm>
          <a:custGeom>
            <a:avLst/>
            <a:gdLst/>
            <a:ahLst/>
            <a:cxnLst>
              <a:cxn ang="0">
                <a:pos x="181" y="0"/>
              </a:cxn>
              <a:cxn ang="0">
                <a:pos x="1507" y="1379"/>
              </a:cxn>
              <a:cxn ang="0">
                <a:pos x="1507" y="2036"/>
              </a:cxn>
              <a:cxn ang="0">
                <a:pos x="727" y="4334"/>
              </a:cxn>
              <a:cxn ang="0">
                <a:pos x="2" y="4334"/>
              </a:cxn>
              <a:cxn ang="0">
                <a:pos x="2" y="4162"/>
              </a:cxn>
              <a:cxn ang="0">
                <a:pos x="1441" y="1936"/>
              </a:cxn>
              <a:cxn ang="0">
                <a:pos x="1441" y="1447"/>
              </a:cxn>
              <a:cxn ang="0">
                <a:pos x="8" y="434"/>
              </a:cxn>
              <a:cxn ang="0">
                <a:pos x="0" y="6"/>
              </a:cxn>
              <a:cxn ang="0">
                <a:pos x="181" y="0"/>
              </a:cxn>
            </a:cxnLst>
            <a:rect l="0" t="0" r="r" b="b"/>
            <a:pathLst>
              <a:path w="1507" h="4334">
                <a:moveTo>
                  <a:pt x="181" y="0"/>
                </a:moveTo>
                <a:lnTo>
                  <a:pt x="1507" y="1379"/>
                </a:lnTo>
                <a:lnTo>
                  <a:pt x="1507" y="2036"/>
                </a:lnTo>
                <a:lnTo>
                  <a:pt x="727" y="4334"/>
                </a:lnTo>
                <a:lnTo>
                  <a:pt x="2" y="4334"/>
                </a:lnTo>
                <a:lnTo>
                  <a:pt x="2" y="4162"/>
                </a:lnTo>
                <a:lnTo>
                  <a:pt x="1441" y="1936"/>
                </a:lnTo>
                <a:lnTo>
                  <a:pt x="1441" y="1447"/>
                </a:lnTo>
                <a:lnTo>
                  <a:pt x="8" y="434"/>
                </a:lnTo>
                <a:lnTo>
                  <a:pt x="0" y="6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6" name="Freeform 10"/>
          <p:cNvSpPr>
            <a:spLocks/>
          </p:cNvSpPr>
          <p:nvPr/>
        </p:nvSpPr>
        <p:spPr bwMode="gray">
          <a:xfrm>
            <a:off x="2557463" y="0"/>
            <a:ext cx="3022600" cy="6858000"/>
          </a:xfrm>
          <a:custGeom>
            <a:avLst/>
            <a:gdLst/>
            <a:ahLst/>
            <a:cxnLst>
              <a:cxn ang="0">
                <a:pos x="1904" y="0"/>
              </a:cxn>
              <a:cxn ang="0">
                <a:pos x="1178" y="0"/>
              </a:cxn>
              <a:cxn ang="0">
                <a:pos x="0" y="1342"/>
              </a:cxn>
              <a:cxn ang="0">
                <a:pos x="0" y="1950"/>
              </a:cxn>
              <a:cxn ang="0">
                <a:pos x="498" y="4354"/>
              </a:cxn>
              <a:cxn ang="0">
                <a:pos x="1088" y="4354"/>
              </a:cxn>
              <a:cxn ang="0">
                <a:pos x="44" y="1985"/>
              </a:cxn>
              <a:cxn ang="0">
                <a:pos x="44" y="1361"/>
              </a:cxn>
              <a:cxn ang="0">
                <a:pos x="1904" y="0"/>
              </a:cxn>
            </a:cxnLst>
            <a:rect l="0" t="0" r="r" b="b"/>
            <a:pathLst>
              <a:path w="1904" h="4354">
                <a:moveTo>
                  <a:pt x="1904" y="0"/>
                </a:moveTo>
                <a:lnTo>
                  <a:pt x="1178" y="0"/>
                </a:lnTo>
                <a:lnTo>
                  <a:pt x="0" y="1342"/>
                </a:lnTo>
                <a:lnTo>
                  <a:pt x="0" y="1950"/>
                </a:lnTo>
                <a:lnTo>
                  <a:pt x="498" y="4354"/>
                </a:lnTo>
                <a:lnTo>
                  <a:pt x="1088" y="4354"/>
                </a:lnTo>
                <a:lnTo>
                  <a:pt x="44" y="1985"/>
                </a:lnTo>
                <a:lnTo>
                  <a:pt x="44" y="1361"/>
                </a:lnTo>
                <a:lnTo>
                  <a:pt x="1904" y="0"/>
                </a:lnTo>
                <a:close/>
              </a:path>
            </a:pathLst>
          </a:custGeom>
          <a:solidFill>
            <a:srgbClr val="D3D3D3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7" name="Freeform 11"/>
          <p:cNvSpPr>
            <a:spLocks/>
          </p:cNvSpPr>
          <p:nvPr/>
        </p:nvSpPr>
        <p:spPr bwMode="gray">
          <a:xfrm>
            <a:off x="2959100" y="-14288"/>
            <a:ext cx="2711450" cy="1887538"/>
          </a:xfrm>
          <a:custGeom>
            <a:avLst/>
            <a:gdLst/>
            <a:ahLst/>
            <a:cxnLst>
              <a:cxn ang="0">
                <a:pos x="1708" y="1"/>
              </a:cxn>
              <a:cxn ang="0">
                <a:pos x="1379" y="0"/>
              </a:cxn>
              <a:cxn ang="0">
                <a:pos x="0" y="1189"/>
              </a:cxn>
              <a:cxn ang="0">
                <a:pos x="1708" y="1"/>
              </a:cxn>
            </a:cxnLst>
            <a:rect l="0" t="0" r="r" b="b"/>
            <a:pathLst>
              <a:path w="1708" h="1189">
                <a:moveTo>
                  <a:pt x="1708" y="1"/>
                </a:moveTo>
                <a:lnTo>
                  <a:pt x="1379" y="0"/>
                </a:lnTo>
                <a:lnTo>
                  <a:pt x="0" y="1189"/>
                </a:lnTo>
                <a:lnTo>
                  <a:pt x="1708" y="1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9" name="Freeform 13"/>
          <p:cNvSpPr>
            <a:spLocks/>
          </p:cNvSpPr>
          <p:nvPr/>
        </p:nvSpPr>
        <p:spPr bwMode="gray">
          <a:xfrm>
            <a:off x="2498725" y="-9525"/>
            <a:ext cx="6105525" cy="6867525"/>
          </a:xfrm>
          <a:custGeom>
            <a:avLst/>
            <a:gdLst/>
            <a:ahLst/>
            <a:cxnLst>
              <a:cxn ang="0">
                <a:pos x="3665" y="0"/>
              </a:cxn>
              <a:cxn ang="0">
                <a:pos x="2122" y="0"/>
              </a:cxn>
              <a:cxn ang="0">
                <a:pos x="0" y="1339"/>
              </a:cxn>
              <a:cxn ang="0">
                <a:pos x="0" y="1950"/>
              </a:cxn>
              <a:cxn ang="0">
                <a:pos x="1215" y="4354"/>
              </a:cxn>
              <a:cxn ang="0">
                <a:pos x="1941" y="4354"/>
              </a:cxn>
              <a:cxn ang="0">
                <a:pos x="72" y="1877"/>
              </a:cxn>
              <a:cxn ang="0">
                <a:pos x="72" y="1361"/>
              </a:cxn>
              <a:cxn ang="0">
                <a:pos x="3846" y="0"/>
              </a:cxn>
              <a:cxn ang="0">
                <a:pos x="2122" y="0"/>
              </a:cxn>
            </a:cxnLst>
            <a:rect l="0" t="0" r="r" b="b"/>
            <a:pathLst>
              <a:path w="3846" h="4354">
                <a:moveTo>
                  <a:pt x="3665" y="0"/>
                </a:moveTo>
                <a:lnTo>
                  <a:pt x="2122" y="0"/>
                </a:lnTo>
                <a:lnTo>
                  <a:pt x="0" y="1339"/>
                </a:lnTo>
                <a:lnTo>
                  <a:pt x="0" y="1950"/>
                </a:lnTo>
                <a:lnTo>
                  <a:pt x="1215" y="4354"/>
                </a:lnTo>
                <a:lnTo>
                  <a:pt x="1941" y="4354"/>
                </a:lnTo>
                <a:lnTo>
                  <a:pt x="72" y="1877"/>
                </a:lnTo>
                <a:lnTo>
                  <a:pt x="72" y="1361"/>
                </a:lnTo>
                <a:lnTo>
                  <a:pt x="3846" y="0"/>
                </a:lnTo>
                <a:lnTo>
                  <a:pt x="2122" y="0"/>
                </a:lnTo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0" name="Freeform 14"/>
          <p:cNvSpPr>
            <a:spLocks/>
          </p:cNvSpPr>
          <p:nvPr/>
        </p:nvSpPr>
        <p:spPr bwMode="gray">
          <a:xfrm>
            <a:off x="-9525" y="185738"/>
            <a:ext cx="2246313" cy="5984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15" y="1197"/>
              </a:cxn>
              <a:cxn ang="0">
                <a:pos x="1415" y="1862"/>
              </a:cxn>
              <a:cxn ang="0">
                <a:pos x="0" y="3770"/>
              </a:cxn>
              <a:cxn ang="0">
                <a:pos x="0" y="3272"/>
              </a:cxn>
              <a:cxn ang="0">
                <a:pos x="1376" y="1801"/>
              </a:cxn>
              <a:cxn ang="0">
                <a:pos x="1376" y="1272"/>
              </a:cxn>
              <a:cxn ang="0">
                <a:pos x="6" y="962"/>
              </a:cxn>
              <a:cxn ang="0">
                <a:pos x="0" y="0"/>
              </a:cxn>
            </a:cxnLst>
            <a:rect l="0" t="0" r="r" b="b"/>
            <a:pathLst>
              <a:path w="1415" h="3770">
                <a:moveTo>
                  <a:pt x="0" y="0"/>
                </a:moveTo>
                <a:lnTo>
                  <a:pt x="1415" y="1197"/>
                </a:lnTo>
                <a:lnTo>
                  <a:pt x="1415" y="1862"/>
                </a:lnTo>
                <a:lnTo>
                  <a:pt x="0" y="3770"/>
                </a:lnTo>
                <a:lnTo>
                  <a:pt x="0" y="3272"/>
                </a:lnTo>
                <a:lnTo>
                  <a:pt x="1376" y="1801"/>
                </a:lnTo>
                <a:lnTo>
                  <a:pt x="1376" y="1272"/>
                </a:lnTo>
                <a:lnTo>
                  <a:pt x="6" y="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1" name="Freeform 15"/>
          <p:cNvSpPr>
            <a:spLocks/>
          </p:cNvSpPr>
          <p:nvPr/>
        </p:nvSpPr>
        <p:spPr bwMode="gray">
          <a:xfrm>
            <a:off x="2608263" y="642938"/>
            <a:ext cx="6540500" cy="6215062"/>
          </a:xfrm>
          <a:custGeom>
            <a:avLst/>
            <a:gdLst/>
            <a:ahLst/>
            <a:cxnLst>
              <a:cxn ang="0">
                <a:pos x="4115" y="0"/>
              </a:cxn>
              <a:cxn ang="0">
                <a:pos x="4120" y="500"/>
              </a:cxn>
              <a:cxn ang="0">
                <a:pos x="61" y="1059"/>
              </a:cxn>
              <a:cxn ang="0">
                <a:pos x="61" y="1466"/>
              </a:cxn>
              <a:cxn ang="0">
                <a:pos x="2419" y="3915"/>
              </a:cxn>
              <a:cxn ang="0">
                <a:pos x="1830" y="3915"/>
              </a:cxn>
              <a:cxn ang="0">
                <a:pos x="0" y="1449"/>
              </a:cxn>
              <a:cxn ang="0">
                <a:pos x="0" y="967"/>
              </a:cxn>
              <a:cxn ang="0">
                <a:pos x="4115" y="0"/>
              </a:cxn>
            </a:cxnLst>
            <a:rect l="0" t="0" r="r" b="b"/>
            <a:pathLst>
              <a:path w="4120" h="3915">
                <a:moveTo>
                  <a:pt x="4115" y="0"/>
                </a:moveTo>
                <a:lnTo>
                  <a:pt x="4120" y="500"/>
                </a:lnTo>
                <a:lnTo>
                  <a:pt x="61" y="1059"/>
                </a:lnTo>
                <a:lnTo>
                  <a:pt x="61" y="1466"/>
                </a:lnTo>
                <a:lnTo>
                  <a:pt x="2419" y="3915"/>
                </a:lnTo>
                <a:lnTo>
                  <a:pt x="1830" y="3915"/>
                </a:lnTo>
                <a:lnTo>
                  <a:pt x="0" y="1449"/>
                </a:lnTo>
                <a:lnTo>
                  <a:pt x="0" y="967"/>
                </a:lnTo>
                <a:lnTo>
                  <a:pt x="4115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2" name="Freeform 16"/>
          <p:cNvSpPr>
            <a:spLocks/>
          </p:cNvSpPr>
          <p:nvPr/>
        </p:nvSpPr>
        <p:spPr bwMode="gray">
          <a:xfrm>
            <a:off x="2586038" y="-17463"/>
            <a:ext cx="6557962" cy="6875463"/>
          </a:xfrm>
          <a:custGeom>
            <a:avLst/>
            <a:gdLst/>
            <a:ahLst/>
            <a:cxnLst>
              <a:cxn ang="0">
                <a:pos x="4131" y="0"/>
              </a:cxn>
              <a:cxn ang="0">
                <a:pos x="4126" y="494"/>
              </a:cxn>
              <a:cxn ang="0">
                <a:pos x="55" y="1404"/>
              </a:cxn>
              <a:cxn ang="0">
                <a:pos x="55" y="1853"/>
              </a:cxn>
              <a:cxn ang="0">
                <a:pos x="3156" y="4348"/>
              </a:cxn>
              <a:cxn ang="0">
                <a:pos x="2067" y="4348"/>
              </a:cxn>
              <a:cxn ang="0">
                <a:pos x="0" y="1882"/>
              </a:cxn>
              <a:cxn ang="0">
                <a:pos x="0" y="1355"/>
              </a:cxn>
              <a:cxn ang="0">
                <a:pos x="3615" y="0"/>
              </a:cxn>
              <a:cxn ang="0">
                <a:pos x="4131" y="0"/>
              </a:cxn>
            </a:cxnLst>
            <a:rect l="0" t="0" r="r" b="b"/>
            <a:pathLst>
              <a:path w="4131" h="4348">
                <a:moveTo>
                  <a:pt x="4131" y="0"/>
                </a:moveTo>
                <a:lnTo>
                  <a:pt x="4126" y="494"/>
                </a:lnTo>
                <a:lnTo>
                  <a:pt x="55" y="1404"/>
                </a:lnTo>
                <a:lnTo>
                  <a:pt x="55" y="1853"/>
                </a:lnTo>
                <a:lnTo>
                  <a:pt x="3156" y="4348"/>
                </a:lnTo>
                <a:lnTo>
                  <a:pt x="2067" y="4348"/>
                </a:lnTo>
                <a:lnTo>
                  <a:pt x="0" y="1882"/>
                </a:lnTo>
                <a:lnTo>
                  <a:pt x="0" y="1355"/>
                </a:lnTo>
                <a:lnTo>
                  <a:pt x="3615" y="0"/>
                </a:lnTo>
                <a:lnTo>
                  <a:pt x="413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3" name="Freeform 17"/>
          <p:cNvSpPr>
            <a:spLocks/>
          </p:cNvSpPr>
          <p:nvPr/>
        </p:nvSpPr>
        <p:spPr bwMode="gray">
          <a:xfrm>
            <a:off x="2771775" y="-26988"/>
            <a:ext cx="5761038" cy="2087563"/>
          </a:xfrm>
          <a:custGeom>
            <a:avLst/>
            <a:gdLst/>
            <a:ahLst/>
            <a:cxnLst>
              <a:cxn ang="0">
                <a:pos x="0" y="1315"/>
              </a:cxn>
              <a:cxn ang="0">
                <a:pos x="2858" y="0"/>
              </a:cxn>
              <a:cxn ang="0">
                <a:pos x="3629" y="0"/>
              </a:cxn>
              <a:cxn ang="0">
                <a:pos x="0" y="1315"/>
              </a:cxn>
            </a:cxnLst>
            <a:rect l="0" t="0" r="r" b="b"/>
            <a:pathLst>
              <a:path w="3629" h="1315">
                <a:moveTo>
                  <a:pt x="0" y="1315"/>
                </a:moveTo>
                <a:lnTo>
                  <a:pt x="2858" y="0"/>
                </a:lnTo>
                <a:lnTo>
                  <a:pt x="3629" y="0"/>
                </a:lnTo>
                <a:lnTo>
                  <a:pt x="0" y="1315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4" name="Freeform 18"/>
          <p:cNvSpPr>
            <a:spLocks/>
          </p:cNvSpPr>
          <p:nvPr/>
        </p:nvSpPr>
        <p:spPr bwMode="gray">
          <a:xfrm>
            <a:off x="2555875" y="2924175"/>
            <a:ext cx="3384550" cy="3944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32" y="2495"/>
              </a:cxn>
              <a:cxn ang="0">
                <a:pos x="1814" y="2495"/>
              </a:cxn>
              <a:cxn ang="0">
                <a:pos x="0" y="0"/>
              </a:cxn>
            </a:cxnLst>
            <a:rect l="0" t="0" r="r" b="b"/>
            <a:pathLst>
              <a:path w="2132" h="2495">
                <a:moveTo>
                  <a:pt x="0" y="0"/>
                </a:moveTo>
                <a:lnTo>
                  <a:pt x="2132" y="2495"/>
                </a:lnTo>
                <a:lnTo>
                  <a:pt x="1814" y="249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5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0" name="Freeform 24"/>
          <p:cNvSpPr>
            <a:spLocks/>
          </p:cNvSpPr>
          <p:nvPr/>
        </p:nvSpPr>
        <p:spPr bwMode="gray">
          <a:xfrm>
            <a:off x="-19050" y="180975"/>
            <a:ext cx="2262188" cy="1914525"/>
          </a:xfrm>
          <a:custGeom>
            <a:avLst/>
            <a:gdLst/>
            <a:ahLst/>
            <a:cxnLst>
              <a:cxn ang="0">
                <a:pos x="1425" y="1206"/>
              </a:cxn>
              <a:cxn ang="0">
                <a:pos x="0" y="0"/>
              </a:cxn>
              <a:cxn ang="0">
                <a:pos x="0" y="186"/>
              </a:cxn>
              <a:cxn ang="0">
                <a:pos x="1425" y="1206"/>
              </a:cxn>
            </a:cxnLst>
            <a:rect l="0" t="0" r="r" b="b"/>
            <a:pathLst>
              <a:path w="1425" h="1206">
                <a:moveTo>
                  <a:pt x="1425" y="1206"/>
                </a:moveTo>
                <a:lnTo>
                  <a:pt x="0" y="0"/>
                </a:lnTo>
                <a:lnTo>
                  <a:pt x="0" y="186"/>
                </a:lnTo>
                <a:lnTo>
                  <a:pt x="1425" y="1206"/>
                </a:lnTo>
                <a:close/>
              </a:path>
            </a:pathLst>
          </a:custGeom>
          <a:solidFill>
            <a:srgbClr val="333333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1" name="Freeform 25"/>
          <p:cNvSpPr>
            <a:spLocks/>
          </p:cNvSpPr>
          <p:nvPr/>
        </p:nvSpPr>
        <p:spPr bwMode="gray">
          <a:xfrm>
            <a:off x="-12700" y="3105150"/>
            <a:ext cx="2327275" cy="3762375"/>
          </a:xfrm>
          <a:custGeom>
            <a:avLst/>
            <a:gdLst/>
            <a:ahLst/>
            <a:cxnLst>
              <a:cxn ang="0">
                <a:pos x="0" y="2248"/>
              </a:cxn>
              <a:cxn ang="0">
                <a:pos x="1466" y="0"/>
              </a:cxn>
              <a:cxn ang="0">
                <a:pos x="194" y="2370"/>
              </a:cxn>
              <a:cxn ang="0">
                <a:pos x="4" y="2364"/>
              </a:cxn>
              <a:cxn ang="0">
                <a:pos x="0" y="2248"/>
              </a:cxn>
            </a:cxnLst>
            <a:rect l="0" t="0" r="r" b="b"/>
            <a:pathLst>
              <a:path w="1466" h="2370">
                <a:moveTo>
                  <a:pt x="0" y="2248"/>
                </a:moveTo>
                <a:lnTo>
                  <a:pt x="1466" y="0"/>
                </a:lnTo>
                <a:lnTo>
                  <a:pt x="194" y="2370"/>
                </a:lnTo>
                <a:lnTo>
                  <a:pt x="4" y="2364"/>
                </a:lnTo>
                <a:lnTo>
                  <a:pt x="0" y="2248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22" name="Freeform 26"/>
          <p:cNvSpPr>
            <a:spLocks/>
          </p:cNvSpPr>
          <p:nvPr/>
        </p:nvSpPr>
        <p:spPr bwMode="gray">
          <a:xfrm>
            <a:off x="-9525" y="1403350"/>
            <a:ext cx="2317750" cy="5265738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643"/>
              </a:cxn>
              <a:cxn ang="0">
                <a:pos x="1410" y="564"/>
              </a:cxn>
              <a:cxn ang="0">
                <a:pos x="1410" y="1049"/>
              </a:cxn>
              <a:cxn ang="0">
                <a:pos x="0" y="2852"/>
              </a:cxn>
              <a:cxn ang="0">
                <a:pos x="0" y="3317"/>
              </a:cxn>
              <a:cxn ang="0">
                <a:pos x="1460" y="1062"/>
              </a:cxn>
              <a:cxn ang="0">
                <a:pos x="1460" y="505"/>
              </a:cxn>
              <a:cxn ang="0">
                <a:pos x="6" y="0"/>
              </a:cxn>
            </a:cxnLst>
            <a:rect l="0" t="0" r="r" b="b"/>
            <a:pathLst>
              <a:path w="1460" h="3317">
                <a:moveTo>
                  <a:pt x="6" y="0"/>
                </a:moveTo>
                <a:lnTo>
                  <a:pt x="6" y="643"/>
                </a:lnTo>
                <a:lnTo>
                  <a:pt x="1410" y="564"/>
                </a:lnTo>
                <a:lnTo>
                  <a:pt x="1410" y="1049"/>
                </a:lnTo>
                <a:lnTo>
                  <a:pt x="0" y="2852"/>
                </a:lnTo>
                <a:lnTo>
                  <a:pt x="0" y="3317"/>
                </a:lnTo>
                <a:lnTo>
                  <a:pt x="1460" y="1062"/>
                </a:lnTo>
                <a:lnTo>
                  <a:pt x="1460" y="505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132" name="Group 36"/>
          <p:cNvGrpSpPr>
            <a:grpSpLocks/>
          </p:cNvGrpSpPr>
          <p:nvPr/>
        </p:nvGrpSpPr>
        <p:grpSpPr bwMode="auto">
          <a:xfrm>
            <a:off x="-457667" y="-2312957"/>
            <a:ext cx="9601667" cy="9170957"/>
            <a:chOff x="212" y="462"/>
            <a:chExt cx="6042" cy="5761"/>
          </a:xfrm>
        </p:grpSpPr>
        <p:pic>
          <p:nvPicPr>
            <p:cNvPr id="4131" name="Picture 35" descr="11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94" y="1897"/>
              <a:ext cx="5760" cy="4326"/>
            </a:xfrm>
            <a:prstGeom prst="rect">
              <a:avLst/>
            </a:prstGeom>
            <a:noFill/>
          </p:spPr>
        </p:pic>
        <p:sp>
          <p:nvSpPr>
            <p:cNvPr id="4123" name="Rectangle 27"/>
            <p:cNvSpPr>
              <a:spLocks noChangeArrowheads="1"/>
            </p:cNvSpPr>
            <p:nvPr userDrawn="1"/>
          </p:nvSpPr>
          <p:spPr bwMode="gray">
            <a:xfrm>
              <a:off x="212" y="462"/>
              <a:ext cx="5334" cy="340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115" name="Picture 19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428992" y="3500438"/>
            <a:ext cx="415925" cy="415925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4357694"/>
            <a:ext cx="7772400" cy="885825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29150" y="3505200"/>
            <a:ext cx="4129088" cy="457200"/>
          </a:xfrm>
        </p:spPr>
        <p:txBody>
          <a:bodyPr/>
          <a:lstStyle>
            <a:lvl1pPr marL="0" indent="0" algn="dist">
              <a:buFontTx/>
              <a:buNone/>
              <a:defRPr sz="2000" b="1">
                <a:solidFill>
                  <a:srgbClr val="777777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146" name="Rectangle 50"/>
          <p:cNvSpPr>
            <a:spLocks noChangeArrowheads="1"/>
          </p:cNvSpPr>
          <p:nvPr/>
        </p:nvSpPr>
        <p:spPr bwMode="gray">
          <a:xfrm>
            <a:off x="341313" y="722313"/>
            <a:ext cx="8478837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7DF85-9AFA-4781-BBA0-E278A1B3C5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8438"/>
            <a:ext cx="2057400" cy="5927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8438"/>
            <a:ext cx="6019800" cy="5927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08F14-BF3E-4964-9076-4E796DA140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83325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83325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83325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fld id="{5A87C638-4507-4D14-9B97-31CFDFBBD5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3AA69-D791-44D1-882E-6C95E88190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C8A53-C767-48FE-8A5A-DEB9E5C978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45D86-91D1-406B-BAC2-DA6AF857B5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9790C-C6A7-47AA-B140-6734C65B70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12DDC-E009-4287-A25E-9D61C28B40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BAC7B-FBB6-4950-83F4-84CA6C2FA4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988DD-99F6-4855-802D-EE033A9E67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AEB450-F416-467D-AC07-7D2D956220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9"/>
          <p:cNvSpPr>
            <a:spLocks/>
          </p:cNvSpPr>
          <p:nvPr/>
        </p:nvSpPr>
        <p:spPr bwMode="gray">
          <a:xfrm>
            <a:off x="7658100" y="0"/>
            <a:ext cx="1104900" cy="6848475"/>
          </a:xfrm>
          <a:custGeom>
            <a:avLst/>
            <a:gdLst/>
            <a:ahLst/>
            <a:cxnLst>
              <a:cxn ang="0">
                <a:pos x="312" y="0"/>
              </a:cxn>
              <a:cxn ang="0">
                <a:pos x="528" y="444"/>
              </a:cxn>
              <a:cxn ang="0">
                <a:pos x="696" y="960"/>
              </a:cxn>
              <a:cxn ang="0">
                <a:pos x="426" y="4314"/>
              </a:cxn>
              <a:cxn ang="0">
                <a:pos x="108" y="4314"/>
              </a:cxn>
              <a:cxn ang="0">
                <a:pos x="648" y="960"/>
              </a:cxn>
              <a:cxn ang="0">
                <a:pos x="456" y="432"/>
              </a:cxn>
              <a:cxn ang="0">
                <a:pos x="0" y="0"/>
              </a:cxn>
              <a:cxn ang="0">
                <a:pos x="312" y="0"/>
              </a:cxn>
            </a:cxnLst>
            <a:rect l="0" t="0" r="r" b="b"/>
            <a:pathLst>
              <a:path w="696" h="4314">
                <a:moveTo>
                  <a:pt x="312" y="0"/>
                </a:moveTo>
                <a:lnTo>
                  <a:pt x="528" y="444"/>
                </a:lnTo>
                <a:lnTo>
                  <a:pt x="696" y="960"/>
                </a:lnTo>
                <a:lnTo>
                  <a:pt x="426" y="4314"/>
                </a:lnTo>
                <a:lnTo>
                  <a:pt x="108" y="4314"/>
                </a:lnTo>
                <a:lnTo>
                  <a:pt x="648" y="960"/>
                </a:lnTo>
                <a:lnTo>
                  <a:pt x="456" y="432"/>
                </a:lnTo>
                <a:lnTo>
                  <a:pt x="0" y="0"/>
                </a:lnTo>
                <a:lnTo>
                  <a:pt x="312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1066800" y="0"/>
            <a:ext cx="7543800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36" y="0"/>
              </a:cxn>
              <a:cxn ang="0">
                <a:pos x="4590" y="450"/>
              </a:cxn>
              <a:cxn ang="0">
                <a:pos x="4752" y="972"/>
              </a:cxn>
              <a:cxn ang="0">
                <a:pos x="3600" y="4320"/>
              </a:cxn>
              <a:cxn ang="0">
                <a:pos x="3312" y="4320"/>
              </a:cxn>
              <a:cxn ang="0">
                <a:pos x="4712" y="994"/>
              </a:cxn>
              <a:cxn ang="0">
                <a:pos x="4518" y="524"/>
              </a:cxn>
              <a:cxn ang="0">
                <a:pos x="0" y="0"/>
              </a:cxn>
            </a:cxnLst>
            <a:rect l="0" t="0" r="r" b="b"/>
            <a:pathLst>
              <a:path w="4752" h="4320">
                <a:moveTo>
                  <a:pt x="0" y="0"/>
                </a:moveTo>
                <a:lnTo>
                  <a:pt x="1536" y="0"/>
                </a:lnTo>
                <a:lnTo>
                  <a:pt x="4590" y="450"/>
                </a:lnTo>
                <a:lnTo>
                  <a:pt x="4752" y="972"/>
                </a:lnTo>
                <a:lnTo>
                  <a:pt x="3600" y="4320"/>
                </a:lnTo>
                <a:lnTo>
                  <a:pt x="3312" y="4320"/>
                </a:lnTo>
                <a:lnTo>
                  <a:pt x="4712" y="994"/>
                </a:lnTo>
                <a:lnTo>
                  <a:pt x="4518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5" name="Freeform 11"/>
          <p:cNvSpPr>
            <a:spLocks/>
          </p:cNvSpPr>
          <p:nvPr/>
        </p:nvSpPr>
        <p:spPr bwMode="gray">
          <a:xfrm>
            <a:off x="5486400" y="1657350"/>
            <a:ext cx="2990850" cy="5200650"/>
          </a:xfrm>
          <a:custGeom>
            <a:avLst/>
            <a:gdLst/>
            <a:ahLst/>
            <a:cxnLst>
              <a:cxn ang="0">
                <a:pos x="384" y="3276"/>
              </a:cxn>
              <a:cxn ang="0">
                <a:pos x="1884" y="0"/>
              </a:cxn>
              <a:cxn ang="0">
                <a:pos x="0" y="3276"/>
              </a:cxn>
              <a:cxn ang="0">
                <a:pos x="384" y="3276"/>
              </a:cxn>
            </a:cxnLst>
            <a:rect l="0" t="0" r="r" b="b"/>
            <a:pathLst>
              <a:path w="1884" h="3276">
                <a:moveTo>
                  <a:pt x="384" y="3276"/>
                </a:moveTo>
                <a:lnTo>
                  <a:pt x="1884" y="0"/>
                </a:lnTo>
                <a:lnTo>
                  <a:pt x="0" y="3276"/>
                </a:lnTo>
                <a:lnTo>
                  <a:pt x="384" y="3276"/>
                </a:lnTo>
                <a:close/>
              </a:path>
            </a:pathLst>
          </a:custGeom>
          <a:solidFill>
            <a:srgbClr val="E0E0E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>
            <a:off x="3429000" y="0"/>
            <a:ext cx="5172075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82" y="475"/>
              </a:cxn>
              <a:cxn ang="0">
                <a:pos x="3210" y="936"/>
              </a:cxn>
              <a:cxn ang="0">
                <a:pos x="1728" y="4320"/>
              </a:cxn>
              <a:cxn ang="0">
                <a:pos x="1872" y="4320"/>
              </a:cxn>
              <a:cxn ang="0">
                <a:pos x="3258" y="912"/>
              </a:cxn>
              <a:cxn ang="0">
                <a:pos x="3120" y="432"/>
              </a:cxn>
              <a:cxn ang="0">
                <a:pos x="1296" y="0"/>
              </a:cxn>
              <a:cxn ang="0">
                <a:pos x="0" y="0"/>
              </a:cxn>
            </a:cxnLst>
            <a:rect l="0" t="0" r="r" b="b"/>
            <a:pathLst>
              <a:path w="3258" h="4320">
                <a:moveTo>
                  <a:pt x="0" y="0"/>
                </a:moveTo>
                <a:lnTo>
                  <a:pt x="3082" y="475"/>
                </a:lnTo>
                <a:lnTo>
                  <a:pt x="3210" y="936"/>
                </a:lnTo>
                <a:lnTo>
                  <a:pt x="1728" y="4320"/>
                </a:lnTo>
                <a:lnTo>
                  <a:pt x="1872" y="4320"/>
                </a:lnTo>
                <a:lnTo>
                  <a:pt x="3258" y="912"/>
                </a:lnTo>
                <a:lnTo>
                  <a:pt x="3120" y="432"/>
                </a:lnTo>
                <a:lnTo>
                  <a:pt x="12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8" name="Freeform 14"/>
          <p:cNvSpPr>
            <a:spLocks/>
          </p:cNvSpPr>
          <p:nvPr/>
        </p:nvSpPr>
        <p:spPr bwMode="gray">
          <a:xfrm>
            <a:off x="8382000" y="0"/>
            <a:ext cx="762000" cy="11430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96"/>
              </a:cxn>
              <a:cxn ang="0">
                <a:pos x="354" y="690"/>
              </a:cxn>
              <a:cxn ang="0">
                <a:pos x="480" y="720"/>
              </a:cxn>
              <a:cxn ang="0">
                <a:pos x="480" y="576"/>
              </a:cxn>
              <a:cxn ang="0">
                <a:pos x="48" y="96"/>
              </a:cxn>
              <a:cxn ang="0">
                <a:pos x="89" y="0"/>
              </a:cxn>
              <a:cxn ang="0">
                <a:pos x="48" y="0"/>
              </a:cxn>
            </a:cxnLst>
            <a:rect l="0" t="0" r="r" b="b"/>
            <a:pathLst>
              <a:path w="480" h="720">
                <a:moveTo>
                  <a:pt x="48" y="0"/>
                </a:moveTo>
                <a:lnTo>
                  <a:pt x="0" y="96"/>
                </a:lnTo>
                <a:lnTo>
                  <a:pt x="354" y="690"/>
                </a:lnTo>
                <a:lnTo>
                  <a:pt x="480" y="720"/>
                </a:lnTo>
                <a:lnTo>
                  <a:pt x="480" y="576"/>
                </a:lnTo>
                <a:lnTo>
                  <a:pt x="48" y="96"/>
                </a:lnTo>
                <a:lnTo>
                  <a:pt x="89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9" name="Freeform 15"/>
          <p:cNvSpPr>
            <a:spLocks/>
          </p:cNvSpPr>
          <p:nvPr/>
        </p:nvSpPr>
        <p:spPr bwMode="gray">
          <a:xfrm>
            <a:off x="8610600" y="228600"/>
            <a:ext cx="533400" cy="533400"/>
          </a:xfrm>
          <a:custGeom>
            <a:avLst/>
            <a:gdLst/>
            <a:ahLst/>
            <a:cxnLst>
              <a:cxn ang="0">
                <a:pos x="336" y="336"/>
              </a:cxn>
              <a:cxn ang="0">
                <a:pos x="0" y="0"/>
              </a:cxn>
              <a:cxn ang="0">
                <a:pos x="336" y="240"/>
              </a:cxn>
              <a:cxn ang="0">
                <a:pos x="336" y="336"/>
              </a:cxn>
            </a:cxnLst>
            <a:rect l="0" t="0" r="r" b="b"/>
            <a:pathLst>
              <a:path w="336" h="336">
                <a:moveTo>
                  <a:pt x="336" y="336"/>
                </a:moveTo>
                <a:lnTo>
                  <a:pt x="0" y="0"/>
                </a:lnTo>
                <a:lnTo>
                  <a:pt x="336" y="240"/>
                </a:lnTo>
                <a:lnTo>
                  <a:pt x="336" y="336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073" name="Group 49"/>
          <p:cNvGrpSpPr>
            <a:grpSpLocks/>
          </p:cNvGrpSpPr>
          <p:nvPr/>
        </p:nvGrpSpPr>
        <p:grpSpPr bwMode="auto">
          <a:xfrm>
            <a:off x="5562600" y="0"/>
            <a:ext cx="3267075" cy="6858000"/>
            <a:chOff x="3504" y="0"/>
            <a:chExt cx="2058" cy="4320"/>
          </a:xfrm>
        </p:grpSpPr>
        <p:sp>
          <p:nvSpPr>
            <p:cNvPr id="1037" name="Freeform 13"/>
            <p:cNvSpPr>
              <a:spLocks/>
            </p:cNvSpPr>
            <p:nvPr userDrawn="1"/>
          </p:nvSpPr>
          <p:spPr bwMode="gray">
            <a:xfrm>
              <a:off x="3504" y="0"/>
              <a:ext cx="2058" cy="43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6" y="0"/>
                </a:cxn>
                <a:cxn ang="0">
                  <a:pos x="1854" y="402"/>
                </a:cxn>
                <a:cxn ang="0">
                  <a:pos x="2058" y="972"/>
                </a:cxn>
                <a:cxn ang="0">
                  <a:pos x="1296" y="4320"/>
                </a:cxn>
                <a:cxn ang="0">
                  <a:pos x="720" y="4320"/>
                </a:cxn>
                <a:cxn ang="0">
                  <a:pos x="1920" y="912"/>
                </a:cxn>
                <a:cxn ang="0">
                  <a:pos x="1776" y="432"/>
                </a:cxn>
                <a:cxn ang="0">
                  <a:pos x="0" y="0"/>
                </a:cxn>
              </a:cxnLst>
              <a:rect l="0" t="0" r="r" b="b"/>
              <a:pathLst>
                <a:path w="2058" h="4320">
                  <a:moveTo>
                    <a:pt x="0" y="0"/>
                  </a:moveTo>
                  <a:lnTo>
                    <a:pt x="1056" y="0"/>
                  </a:lnTo>
                  <a:lnTo>
                    <a:pt x="1854" y="402"/>
                  </a:lnTo>
                  <a:lnTo>
                    <a:pt x="2058" y="972"/>
                  </a:lnTo>
                  <a:lnTo>
                    <a:pt x="1296" y="4320"/>
                  </a:lnTo>
                  <a:lnTo>
                    <a:pt x="720" y="4320"/>
                  </a:lnTo>
                  <a:lnTo>
                    <a:pt x="1920" y="912"/>
                  </a:lnTo>
                  <a:lnTo>
                    <a:pt x="1776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gray">
            <a:xfrm>
              <a:off x="4217" y="1056"/>
              <a:ext cx="1152" cy="3264"/>
            </a:xfrm>
            <a:custGeom>
              <a:avLst/>
              <a:gdLst/>
              <a:ahLst/>
              <a:cxnLst>
                <a:cxn ang="0">
                  <a:pos x="0" y="3264"/>
                </a:cxn>
                <a:cxn ang="0">
                  <a:pos x="1152" y="0"/>
                </a:cxn>
                <a:cxn ang="0">
                  <a:pos x="96" y="3264"/>
                </a:cxn>
                <a:cxn ang="0">
                  <a:pos x="0" y="3264"/>
                </a:cxn>
              </a:cxnLst>
              <a:rect l="0" t="0" r="r" b="b"/>
              <a:pathLst>
                <a:path w="1152" h="3264">
                  <a:moveTo>
                    <a:pt x="0" y="3264"/>
                  </a:moveTo>
                  <a:lnTo>
                    <a:pt x="1152" y="0"/>
                  </a:lnTo>
                  <a:lnTo>
                    <a:pt x="96" y="3264"/>
                  </a:lnTo>
                  <a:lnTo>
                    <a:pt x="0" y="3264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46" name="Group 22"/>
          <p:cNvGrpSpPr>
            <a:grpSpLocks/>
          </p:cNvGrpSpPr>
          <p:nvPr/>
        </p:nvGrpSpPr>
        <p:grpSpPr bwMode="auto">
          <a:xfrm>
            <a:off x="142875" y="765175"/>
            <a:ext cx="8858250" cy="5943600"/>
            <a:chOff x="90" y="480"/>
            <a:chExt cx="5580" cy="3744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7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42" name="Rectangle 18"/>
          <p:cNvSpPr>
            <a:spLocks noChangeArrowheads="1"/>
          </p:cNvSpPr>
          <p:nvPr/>
        </p:nvSpPr>
        <p:spPr bwMode="gray">
          <a:xfrm>
            <a:off x="381000" y="676275"/>
            <a:ext cx="6248400" cy="152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43" name="Picture 19" descr="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>
            <a:off x="500063" y="577850"/>
            <a:ext cx="371475" cy="37147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03288" y="198438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83325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83325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83325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1577EEC-6775-42B9-BCB5-7C2C072880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9.gif"/><Relationship Id="rId9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9.gif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0.gif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3857628"/>
            <a:ext cx="7772400" cy="885825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Равноускоренное движение.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Ускорение.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График движения</a:t>
            </a:r>
            <a:endParaRPr lang="ru-RU" dirty="0"/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308871" cy="524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071934" y="3143248"/>
            <a:ext cx="4829180" cy="885825"/>
          </a:xfrm>
        </p:spPr>
        <p:txBody>
          <a:bodyPr/>
          <a:lstStyle/>
          <a:p>
            <a:pPr algn="l"/>
            <a:r>
              <a:rPr lang="en-US" sz="3600" dirty="0" smtClean="0"/>
              <a:t>§</a:t>
            </a:r>
            <a:r>
              <a:rPr lang="ru-RU" sz="3600" dirty="0" smtClean="0"/>
              <a:t>2, с.126, </a:t>
            </a:r>
            <a:br>
              <a:rPr lang="ru-RU" sz="3600" dirty="0" smtClean="0"/>
            </a:br>
            <a:r>
              <a:rPr lang="ru-RU" sz="3600" dirty="0" smtClean="0"/>
              <a:t>№ 11 – устно, 12-15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Группа 134"/>
          <p:cNvGrpSpPr/>
          <p:nvPr/>
        </p:nvGrpSpPr>
        <p:grpSpPr>
          <a:xfrm>
            <a:off x="96080" y="3380712"/>
            <a:ext cx="8858312" cy="862283"/>
            <a:chOff x="96080" y="3380712"/>
            <a:chExt cx="8858312" cy="862283"/>
          </a:xfrm>
        </p:grpSpPr>
        <p:grpSp>
          <p:nvGrpSpPr>
            <p:cNvPr id="69644" name="Group 12"/>
            <p:cNvGrpSpPr>
              <a:grpSpLocks/>
            </p:cNvGrpSpPr>
            <p:nvPr/>
          </p:nvGrpSpPr>
          <p:grpSpPr bwMode="auto">
            <a:xfrm>
              <a:off x="310394" y="3380712"/>
              <a:ext cx="8643998" cy="722312"/>
              <a:chOff x="720" y="1392"/>
              <a:chExt cx="4058" cy="480"/>
            </a:xfrm>
          </p:grpSpPr>
          <p:sp>
            <p:nvSpPr>
              <p:cNvPr id="69645" name="AutoShape 13"/>
              <p:cNvSpPr>
                <a:spLocks noChangeArrowheads="1"/>
              </p:cNvSpPr>
              <p:nvPr/>
            </p:nvSpPr>
            <p:spPr bwMode="lt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92157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9646" name="Group 14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69647" name="AutoShape 15"/>
                <p:cNvSpPr>
                  <a:spLocks noChangeArrowheads="1"/>
                </p:cNvSpPr>
                <p:nvPr/>
              </p:nvSpPr>
              <p:spPr bwMode="lt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alpha val="0"/>
                      </a:schemeClr>
                    </a:gs>
                    <a:gs pos="100000">
                      <a:schemeClr val="fol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9648" name="AutoShape 16"/>
                <p:cNvSpPr>
                  <a:spLocks noChangeArrowheads="1"/>
                </p:cNvSpPr>
                <p:nvPr/>
              </p:nvSpPr>
              <p:spPr bwMode="lt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9657" name="Text Box 25"/>
            <p:cNvSpPr txBox="1">
              <a:spLocks noChangeArrowheads="1"/>
            </p:cNvSpPr>
            <p:nvPr/>
          </p:nvSpPr>
          <p:spPr bwMode="black">
            <a:xfrm>
              <a:off x="854076" y="3529509"/>
              <a:ext cx="802887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Что такое механическое движение?</a:t>
              </a:r>
              <a:r>
                <a:rPr lang="en-US" sz="2400" b="1" dirty="0" smtClean="0">
                  <a:solidFill>
                    <a:srgbClr val="FFFFFF"/>
                  </a:solidFill>
                </a:rPr>
                <a:t>   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pic>
          <p:nvPicPr>
            <p:cNvPr id="69659" name="Picture 27" descr="1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96080" y="3510890"/>
              <a:ext cx="792163" cy="732105"/>
            </a:xfrm>
            <a:prstGeom prst="rect">
              <a:avLst/>
            </a:prstGeom>
            <a:noFill/>
          </p:spPr>
        </p:pic>
        <p:sp>
          <p:nvSpPr>
            <p:cNvPr id="69663" name="Text Box 31"/>
            <p:cNvSpPr txBox="1">
              <a:spLocks noChangeArrowheads="1"/>
            </p:cNvSpPr>
            <p:nvPr/>
          </p:nvSpPr>
          <p:spPr bwMode="gray">
            <a:xfrm>
              <a:off x="442155" y="3508514"/>
              <a:ext cx="381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/>
                <a:t>4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6169" y="1128708"/>
            <a:ext cx="8853549" cy="1030277"/>
            <a:chOff x="76169" y="1128708"/>
            <a:chExt cx="8853549" cy="1030277"/>
          </a:xfrm>
        </p:grpSpPr>
        <p:grpSp>
          <p:nvGrpSpPr>
            <p:cNvPr id="69649" name="Group 17"/>
            <p:cNvGrpSpPr>
              <a:grpSpLocks/>
            </p:cNvGrpSpPr>
            <p:nvPr/>
          </p:nvGrpSpPr>
          <p:grpSpPr bwMode="auto">
            <a:xfrm>
              <a:off x="285720" y="1128708"/>
              <a:ext cx="8643998" cy="936626"/>
              <a:chOff x="720" y="1392"/>
              <a:chExt cx="4058" cy="480"/>
            </a:xfrm>
          </p:grpSpPr>
          <p:sp>
            <p:nvSpPr>
              <p:cNvPr id="69650" name="AutoShape 18"/>
              <p:cNvSpPr>
                <a:spLocks noChangeArrowheads="1"/>
              </p:cNvSpPr>
              <p:nvPr/>
            </p:nvSpPr>
            <p:spPr bwMode="lt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9651" name="Group 19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69652" name="AutoShape 20"/>
                <p:cNvSpPr>
                  <a:spLocks noChangeArrowheads="1"/>
                </p:cNvSpPr>
                <p:nvPr/>
              </p:nvSpPr>
              <p:spPr bwMode="lt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9653" name="AutoShape 21"/>
                <p:cNvSpPr>
                  <a:spLocks noChangeArrowheads="1"/>
                </p:cNvSpPr>
                <p:nvPr/>
              </p:nvSpPr>
              <p:spPr bwMode="lt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9654" name="Text Box 22"/>
            <p:cNvSpPr txBox="1">
              <a:spLocks noChangeArrowheads="1"/>
            </p:cNvSpPr>
            <p:nvPr/>
          </p:nvSpPr>
          <p:spPr bwMode="black">
            <a:xfrm>
              <a:off x="428596" y="1175563"/>
              <a:ext cx="84296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Что изучает механика? Из каких разделов она состоит?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pic>
          <p:nvPicPr>
            <p:cNvPr id="69662" name="Picture 30" descr="1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76169" y="1209660"/>
              <a:ext cx="792162" cy="949325"/>
            </a:xfrm>
            <a:prstGeom prst="rect">
              <a:avLst/>
            </a:prstGeom>
            <a:noFill/>
          </p:spPr>
        </p:pic>
        <p:sp>
          <p:nvSpPr>
            <p:cNvPr id="69664" name="Text Box 32"/>
            <p:cNvSpPr txBox="1">
              <a:spLocks noChangeArrowheads="1"/>
            </p:cNvSpPr>
            <p:nvPr/>
          </p:nvSpPr>
          <p:spPr bwMode="gray">
            <a:xfrm>
              <a:off x="396844" y="1306497"/>
              <a:ext cx="381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/>
                <a:t>1</a:t>
              </a: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87281" y="1992308"/>
            <a:ext cx="8842437" cy="879115"/>
            <a:chOff x="87281" y="1992308"/>
            <a:chExt cx="8842437" cy="879115"/>
          </a:xfrm>
        </p:grpSpPr>
        <p:grpSp>
          <p:nvGrpSpPr>
            <p:cNvPr id="69634" name="Group 2"/>
            <p:cNvGrpSpPr>
              <a:grpSpLocks/>
            </p:cNvGrpSpPr>
            <p:nvPr/>
          </p:nvGrpSpPr>
          <p:grpSpPr bwMode="auto">
            <a:xfrm>
              <a:off x="285720" y="1992308"/>
              <a:ext cx="8643998" cy="793750"/>
              <a:chOff x="720" y="1392"/>
              <a:chExt cx="4058" cy="480"/>
            </a:xfrm>
          </p:grpSpPr>
          <p:sp>
            <p:nvSpPr>
              <p:cNvPr id="69635" name="AutoShape 3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92157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9636" name="Group 4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69637" name="AutoShape 5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9638" name="AutoShape 6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9655" name="Text Box 23"/>
            <p:cNvSpPr txBox="1">
              <a:spLocks noChangeArrowheads="1"/>
            </p:cNvSpPr>
            <p:nvPr/>
          </p:nvSpPr>
          <p:spPr bwMode="black">
            <a:xfrm>
              <a:off x="829402" y="2139467"/>
              <a:ext cx="731614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Что изучает кинематика?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pic>
          <p:nvPicPr>
            <p:cNvPr id="69661" name="Picture 29" descr="1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87281" y="2066911"/>
              <a:ext cx="792163" cy="804512"/>
            </a:xfrm>
            <a:prstGeom prst="rect">
              <a:avLst/>
            </a:prstGeom>
            <a:noFill/>
          </p:spPr>
        </p:pic>
        <p:sp>
          <p:nvSpPr>
            <p:cNvPr id="69665" name="Text Box 33"/>
            <p:cNvSpPr txBox="1">
              <a:spLocks noChangeArrowheads="1"/>
            </p:cNvSpPr>
            <p:nvPr/>
          </p:nvSpPr>
          <p:spPr bwMode="gray">
            <a:xfrm>
              <a:off x="409544" y="2165335"/>
              <a:ext cx="381000" cy="461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/>
                <a:t>2</a:t>
              </a: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71406" y="2737770"/>
            <a:ext cx="8882986" cy="820092"/>
            <a:chOff x="71406" y="2737770"/>
            <a:chExt cx="8882986" cy="820092"/>
          </a:xfrm>
        </p:grpSpPr>
        <p:grpSp>
          <p:nvGrpSpPr>
            <p:cNvPr id="69639" name="Group 7"/>
            <p:cNvGrpSpPr>
              <a:grpSpLocks/>
            </p:cNvGrpSpPr>
            <p:nvPr/>
          </p:nvGrpSpPr>
          <p:grpSpPr bwMode="auto">
            <a:xfrm>
              <a:off x="310394" y="2737770"/>
              <a:ext cx="8643998" cy="642942"/>
              <a:chOff x="720" y="1392"/>
              <a:chExt cx="4058" cy="480"/>
            </a:xfrm>
          </p:grpSpPr>
          <p:sp>
            <p:nvSpPr>
              <p:cNvPr id="69640" name="AutoShape 8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shade val="92157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69641" name="Group 9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69642" name="AutoShape 10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9643" name="AutoShape 11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9656" name="Text Box 24"/>
            <p:cNvSpPr txBox="1">
              <a:spLocks noChangeArrowheads="1"/>
            </p:cNvSpPr>
            <p:nvPr/>
          </p:nvSpPr>
          <p:spPr bwMode="black">
            <a:xfrm>
              <a:off x="854076" y="2797554"/>
              <a:ext cx="731614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Что такое материальная точка? Траектория?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pic>
          <p:nvPicPr>
            <p:cNvPr id="69660" name="Picture 28" descr="1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71406" y="2832358"/>
              <a:ext cx="881930" cy="725504"/>
            </a:xfrm>
            <a:prstGeom prst="rect">
              <a:avLst/>
            </a:prstGeom>
            <a:noFill/>
          </p:spPr>
        </p:pic>
        <p:sp>
          <p:nvSpPr>
            <p:cNvPr id="69666" name="Text Box 34"/>
            <p:cNvSpPr txBox="1">
              <a:spLocks noChangeArrowheads="1"/>
            </p:cNvSpPr>
            <p:nvPr/>
          </p:nvSpPr>
          <p:spPr bwMode="gray">
            <a:xfrm>
              <a:off x="434218" y="2851996"/>
              <a:ext cx="381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/>
                <a:t>3</a:t>
              </a:r>
            </a:p>
          </p:txBody>
        </p:sp>
      </p:grpSp>
      <p:sp>
        <p:nvSpPr>
          <p:cNvPr id="69667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вопросы:</a:t>
            </a:r>
            <a:endParaRPr lang="en-US" dirty="0"/>
          </a:p>
        </p:txBody>
      </p:sp>
      <p:grpSp>
        <p:nvGrpSpPr>
          <p:cNvPr id="106" name="Группа 105"/>
          <p:cNvGrpSpPr/>
          <p:nvPr/>
        </p:nvGrpSpPr>
        <p:grpSpPr>
          <a:xfrm>
            <a:off x="76169" y="4069954"/>
            <a:ext cx="8853549" cy="1030277"/>
            <a:chOff x="76169" y="4069954"/>
            <a:chExt cx="8853549" cy="1030277"/>
          </a:xfrm>
        </p:grpSpPr>
        <p:grpSp>
          <p:nvGrpSpPr>
            <p:cNvPr id="48" name="Group 17"/>
            <p:cNvGrpSpPr>
              <a:grpSpLocks/>
            </p:cNvGrpSpPr>
            <p:nvPr/>
          </p:nvGrpSpPr>
          <p:grpSpPr bwMode="auto">
            <a:xfrm>
              <a:off x="285720" y="4069954"/>
              <a:ext cx="8643998" cy="936626"/>
              <a:chOff x="720" y="1392"/>
              <a:chExt cx="4058" cy="480"/>
            </a:xfrm>
          </p:grpSpPr>
          <p:sp>
            <p:nvSpPr>
              <p:cNvPr id="49" name="AutoShape 18"/>
              <p:cNvSpPr>
                <a:spLocks noChangeArrowheads="1"/>
              </p:cNvSpPr>
              <p:nvPr/>
            </p:nvSpPr>
            <p:spPr bwMode="lt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0" name="Group 19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51" name="AutoShape 20"/>
                <p:cNvSpPr>
                  <a:spLocks noChangeArrowheads="1"/>
                </p:cNvSpPr>
                <p:nvPr/>
              </p:nvSpPr>
              <p:spPr bwMode="lt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" name="AutoShape 21"/>
                <p:cNvSpPr>
                  <a:spLocks noChangeArrowheads="1"/>
                </p:cNvSpPr>
                <p:nvPr/>
              </p:nvSpPr>
              <p:spPr bwMode="lt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53" name="Text Box 22"/>
            <p:cNvSpPr txBox="1">
              <a:spLocks noChangeArrowheads="1"/>
            </p:cNvSpPr>
            <p:nvPr/>
          </p:nvSpPr>
          <p:spPr bwMode="black">
            <a:xfrm>
              <a:off x="428596" y="4116809"/>
              <a:ext cx="84296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Как найти путь при прямолинейном равномерном движении?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pic>
          <p:nvPicPr>
            <p:cNvPr id="58" name="Picture 30" descr="1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76169" y="4150906"/>
              <a:ext cx="792162" cy="949325"/>
            </a:xfrm>
            <a:prstGeom prst="rect">
              <a:avLst/>
            </a:prstGeom>
            <a:noFill/>
          </p:spPr>
        </p:pic>
        <p:sp>
          <p:nvSpPr>
            <p:cNvPr id="59" name="Text Box 32"/>
            <p:cNvSpPr txBox="1">
              <a:spLocks noChangeArrowheads="1"/>
            </p:cNvSpPr>
            <p:nvPr/>
          </p:nvSpPr>
          <p:spPr bwMode="gray">
            <a:xfrm>
              <a:off x="396844" y="4247743"/>
              <a:ext cx="381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 smtClean="0"/>
                <a:t>5</a:t>
              </a:r>
              <a:endParaRPr lang="en-US" sz="2400" b="1" dirty="0"/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94556" y="4989061"/>
            <a:ext cx="8842437" cy="737994"/>
            <a:chOff x="94556" y="4989061"/>
            <a:chExt cx="8842437" cy="737994"/>
          </a:xfrm>
        </p:grpSpPr>
        <p:grpSp>
          <p:nvGrpSpPr>
            <p:cNvPr id="38" name="Group 2"/>
            <p:cNvGrpSpPr>
              <a:grpSpLocks/>
            </p:cNvGrpSpPr>
            <p:nvPr/>
          </p:nvGrpSpPr>
          <p:grpSpPr bwMode="auto">
            <a:xfrm>
              <a:off x="292995" y="4989061"/>
              <a:ext cx="8643998" cy="654517"/>
              <a:chOff x="720" y="1392"/>
              <a:chExt cx="4058" cy="480"/>
            </a:xfrm>
          </p:grpSpPr>
          <p:sp>
            <p:nvSpPr>
              <p:cNvPr id="39" name="AutoShape 3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92157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0" name="Group 4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41" name="AutoShape 5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2" name="AutoShape 6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54" name="Text Box 23"/>
            <p:cNvSpPr txBox="1">
              <a:spLocks noChangeArrowheads="1"/>
            </p:cNvSpPr>
            <p:nvPr/>
          </p:nvSpPr>
          <p:spPr bwMode="black">
            <a:xfrm>
              <a:off x="836676" y="5032045"/>
              <a:ext cx="79501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Что такое система отсчета?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pic>
          <p:nvPicPr>
            <p:cNvPr id="57" name="Picture 29" descr="1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94556" y="5063664"/>
              <a:ext cx="792163" cy="663391"/>
            </a:xfrm>
            <a:prstGeom prst="rect">
              <a:avLst/>
            </a:prstGeom>
            <a:noFill/>
          </p:spPr>
        </p:pic>
        <p:sp>
          <p:nvSpPr>
            <p:cNvPr id="60" name="Text Box 33"/>
            <p:cNvSpPr txBox="1">
              <a:spLocks noChangeArrowheads="1"/>
            </p:cNvSpPr>
            <p:nvPr/>
          </p:nvSpPr>
          <p:spPr bwMode="gray">
            <a:xfrm>
              <a:off x="416819" y="5057913"/>
              <a:ext cx="381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 smtClean="0"/>
                <a:t>6</a:t>
              </a:r>
              <a:endParaRPr lang="en-US" sz="2400" b="1" dirty="0"/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87281" y="5643578"/>
            <a:ext cx="8842437" cy="1009639"/>
            <a:chOff x="87281" y="5643578"/>
            <a:chExt cx="8842437" cy="1009639"/>
          </a:xfrm>
        </p:grpSpPr>
        <p:grpSp>
          <p:nvGrpSpPr>
            <p:cNvPr id="43" name="Group 7"/>
            <p:cNvGrpSpPr>
              <a:grpSpLocks/>
            </p:cNvGrpSpPr>
            <p:nvPr/>
          </p:nvGrpSpPr>
          <p:grpSpPr bwMode="auto">
            <a:xfrm>
              <a:off x="285720" y="5643578"/>
              <a:ext cx="8643998" cy="936626"/>
              <a:chOff x="720" y="1392"/>
              <a:chExt cx="4058" cy="480"/>
            </a:xfrm>
          </p:grpSpPr>
          <p:sp>
            <p:nvSpPr>
              <p:cNvPr id="44" name="AutoShape 8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shade val="92157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5" name="Group 9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46" name="AutoShape 10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" name="AutoShape 11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8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55" name="Text Box 24"/>
            <p:cNvSpPr txBox="1">
              <a:spLocks noChangeArrowheads="1"/>
            </p:cNvSpPr>
            <p:nvPr/>
          </p:nvSpPr>
          <p:spPr bwMode="black">
            <a:xfrm>
              <a:off x="829402" y="5643578"/>
              <a:ext cx="802887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При наличии скольких тел можно говорить о механическом движении?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pic>
          <p:nvPicPr>
            <p:cNvPr id="56" name="Picture 28" descr="1"/>
            <p:cNvPicPr>
              <a:picLocks noChangeAspect="1" noChangeArrowheads="1"/>
            </p:cNvPicPr>
            <p:nvPr/>
          </p:nvPicPr>
          <p:blipFill>
            <a:blip r:embed="rId2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87281" y="5703892"/>
              <a:ext cx="792163" cy="949325"/>
            </a:xfrm>
            <a:prstGeom prst="rect">
              <a:avLst/>
            </a:prstGeom>
            <a:noFill/>
          </p:spPr>
        </p:pic>
        <p:sp>
          <p:nvSpPr>
            <p:cNvPr id="61" name="Text Box 34"/>
            <p:cNvSpPr txBox="1">
              <a:spLocks noChangeArrowheads="1"/>
            </p:cNvSpPr>
            <p:nvPr/>
          </p:nvSpPr>
          <p:spPr bwMode="gray">
            <a:xfrm>
              <a:off x="409544" y="5838829"/>
              <a:ext cx="381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 smtClean="0"/>
                <a:t>7</a:t>
              </a:r>
              <a:endParaRPr lang="en-US" sz="2400" b="1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18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Подумайте и ответьте:</a:t>
            </a:r>
            <a:endParaRPr lang="en-US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304793" y="1451406"/>
            <a:ext cx="8438575" cy="1323439"/>
            <a:chOff x="304793" y="1451406"/>
            <a:chExt cx="8438575" cy="1323439"/>
          </a:xfrm>
        </p:grpSpPr>
        <p:sp>
          <p:nvSpPr>
            <p:cNvPr id="106499" name="AutoShape 3"/>
            <p:cNvSpPr>
              <a:spLocks noChangeArrowheads="1"/>
            </p:cNvSpPr>
            <p:nvPr/>
          </p:nvSpPr>
          <p:spPr bwMode="ltGray">
            <a:xfrm>
              <a:off x="747727" y="1500174"/>
              <a:ext cx="7995641" cy="1225550"/>
            </a:xfrm>
            <a:prstGeom prst="roundRect">
              <a:avLst>
                <a:gd name="adj" fmla="val 16449"/>
              </a:avLst>
            </a:prstGeom>
            <a:gradFill rotWithShape="1">
              <a:gsLst>
                <a:gs pos="0">
                  <a:srgbClr val="C0C0C0">
                    <a:gamma/>
                    <a:tint val="91765"/>
                    <a:invGamma/>
                  </a:srgbClr>
                </a:gs>
                <a:gs pos="50000">
                  <a:srgbClr val="C0C0C0">
                    <a:alpha val="30000"/>
                  </a:srgbClr>
                </a:gs>
                <a:gs pos="100000">
                  <a:srgbClr val="C0C0C0">
                    <a:gamma/>
                    <a:tint val="9176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02" name="Rectangle 6"/>
            <p:cNvSpPr>
              <a:spLocks noChangeArrowheads="1"/>
            </p:cNvSpPr>
            <p:nvPr/>
          </p:nvSpPr>
          <p:spPr bwMode="gray">
            <a:xfrm>
              <a:off x="1214414" y="1451406"/>
              <a:ext cx="7429552" cy="132343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80808"/>
                  </a:solidFill>
                </a:rPr>
                <a:t>Во время равномерного движения поезда с верхней полки падает мяч. Будет ли он падать вертикально? Одинаково ли ответят на этот вопрос наблюдатели, находящиеся в вагоне и на платформе</a:t>
              </a:r>
              <a:endParaRPr lang="en-US" sz="2000" dirty="0">
                <a:solidFill>
                  <a:srgbClr val="080808"/>
                </a:solidFill>
              </a:endParaRPr>
            </a:p>
          </p:txBody>
        </p:sp>
        <p:sp>
          <p:nvSpPr>
            <p:cNvPr id="106504" name="AutoShape 8"/>
            <p:cNvSpPr>
              <a:spLocks noChangeArrowheads="1"/>
            </p:cNvSpPr>
            <p:nvPr/>
          </p:nvSpPr>
          <p:spPr bwMode="ltGray">
            <a:xfrm>
              <a:off x="304793" y="1652566"/>
              <a:ext cx="847707" cy="9302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8824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381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06" name="Rectangle 10"/>
            <p:cNvSpPr>
              <a:spLocks noChangeArrowheads="1"/>
            </p:cNvSpPr>
            <p:nvPr/>
          </p:nvSpPr>
          <p:spPr bwMode="black">
            <a:xfrm>
              <a:off x="331780" y="1895453"/>
              <a:ext cx="811951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8F8F8"/>
                  </a:solidFill>
                </a:rPr>
                <a:t>1</a:t>
              </a:r>
              <a:endParaRPr lang="en-US" sz="2400" b="1" dirty="0">
                <a:solidFill>
                  <a:srgbClr val="F8F8F8"/>
                </a:solidFill>
              </a:endParaRPr>
            </a:p>
          </p:txBody>
        </p:sp>
        <p:pic>
          <p:nvPicPr>
            <p:cNvPr id="106519" name="Picture 23" descr="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6705" y="1679553"/>
              <a:ext cx="792584" cy="244475"/>
            </a:xfrm>
            <a:prstGeom prst="rect">
              <a:avLst/>
            </a:prstGeom>
            <a:noFill/>
          </p:spPr>
        </p:pic>
      </p:grpSp>
      <p:grpSp>
        <p:nvGrpSpPr>
          <p:cNvPr id="19" name="Группа 18"/>
          <p:cNvGrpSpPr/>
          <p:nvPr/>
        </p:nvGrpSpPr>
        <p:grpSpPr>
          <a:xfrm>
            <a:off x="376231" y="2947974"/>
            <a:ext cx="8339173" cy="1289050"/>
            <a:chOff x="376231" y="2947974"/>
            <a:chExt cx="8339173" cy="1289050"/>
          </a:xfrm>
        </p:grpSpPr>
        <p:sp>
          <p:nvSpPr>
            <p:cNvPr id="106500" name="AutoShape 4"/>
            <p:cNvSpPr>
              <a:spLocks noChangeArrowheads="1"/>
            </p:cNvSpPr>
            <p:nvPr/>
          </p:nvSpPr>
          <p:spPr bwMode="ltGray">
            <a:xfrm>
              <a:off x="777889" y="2947974"/>
              <a:ext cx="7937515" cy="1289050"/>
            </a:xfrm>
            <a:prstGeom prst="roundRect">
              <a:avLst>
                <a:gd name="adj" fmla="val 16227"/>
              </a:avLst>
            </a:prstGeom>
            <a:gradFill rotWithShape="1">
              <a:gsLst>
                <a:gs pos="0">
                  <a:srgbClr val="C0C0C0">
                    <a:gamma/>
                    <a:tint val="91765"/>
                    <a:invGamma/>
                  </a:srgbClr>
                </a:gs>
                <a:gs pos="50000">
                  <a:srgbClr val="C0C0C0">
                    <a:alpha val="30000"/>
                  </a:srgbClr>
                </a:gs>
                <a:gs pos="100000">
                  <a:srgbClr val="C0C0C0">
                    <a:gamma/>
                    <a:tint val="91765"/>
                    <a:invGamma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08" name="AutoShape 12"/>
            <p:cNvSpPr>
              <a:spLocks noChangeArrowheads="1"/>
            </p:cNvSpPr>
            <p:nvPr/>
          </p:nvSpPr>
          <p:spPr bwMode="gray">
            <a:xfrm>
              <a:off x="376231" y="3129614"/>
              <a:ext cx="830875" cy="9302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8824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381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13" name="Text Box 17"/>
            <p:cNvSpPr txBox="1">
              <a:spLocks noChangeArrowheads="1"/>
            </p:cNvSpPr>
            <p:nvPr/>
          </p:nvSpPr>
          <p:spPr bwMode="black">
            <a:xfrm>
              <a:off x="398457" y="3389964"/>
              <a:ext cx="80167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 smtClean="0">
                  <a:solidFill>
                    <a:srgbClr val="F8F8F8"/>
                  </a:solidFill>
                </a:rPr>
                <a:t>2</a:t>
              </a:r>
              <a:endParaRPr lang="en-US" sz="2400" b="1" dirty="0">
                <a:solidFill>
                  <a:srgbClr val="F8F8F8"/>
                </a:solidFill>
              </a:endParaRPr>
            </a:p>
          </p:txBody>
        </p:sp>
        <p:sp>
          <p:nvSpPr>
            <p:cNvPr id="106515" name="Rectangle 19"/>
            <p:cNvSpPr>
              <a:spLocks noChangeArrowheads="1"/>
            </p:cNvSpPr>
            <p:nvPr/>
          </p:nvSpPr>
          <p:spPr bwMode="gray">
            <a:xfrm>
              <a:off x="1357290" y="3071810"/>
              <a:ext cx="7143800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solidFill>
                    <a:srgbClr val="080808"/>
                  </a:solidFill>
                </a:rPr>
                <a:t>Траектории движения  2-х материальных точек пересекаются. Означает ли это, что тела сталкиваются? Приведите пример, подтверждающий ваш ответ.</a:t>
              </a:r>
              <a:endParaRPr lang="en-US" sz="2000" dirty="0">
                <a:solidFill>
                  <a:srgbClr val="080808"/>
                </a:solidFill>
              </a:endParaRPr>
            </a:p>
          </p:txBody>
        </p:sp>
        <p:pic>
          <p:nvPicPr>
            <p:cNvPr id="106520" name="Picture 24" descr="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3381" y="3162951"/>
              <a:ext cx="776846" cy="244475"/>
            </a:xfrm>
            <a:prstGeom prst="rect">
              <a:avLst/>
            </a:prstGeom>
            <a:noFill/>
          </p:spPr>
        </p:pic>
      </p:grpSp>
      <p:grpSp>
        <p:nvGrpSpPr>
          <p:cNvPr id="20" name="Группа 19"/>
          <p:cNvGrpSpPr/>
          <p:nvPr/>
        </p:nvGrpSpPr>
        <p:grpSpPr>
          <a:xfrm>
            <a:off x="307254" y="4465624"/>
            <a:ext cx="8408150" cy="1225550"/>
            <a:chOff x="307254" y="4465624"/>
            <a:chExt cx="8408150" cy="1225550"/>
          </a:xfrm>
        </p:grpSpPr>
        <p:sp>
          <p:nvSpPr>
            <p:cNvPr id="106501" name="AutoShape 5"/>
            <p:cNvSpPr>
              <a:spLocks noChangeArrowheads="1"/>
            </p:cNvSpPr>
            <p:nvPr/>
          </p:nvSpPr>
          <p:spPr bwMode="ltGray">
            <a:xfrm>
              <a:off x="777889" y="4465624"/>
              <a:ext cx="7937515" cy="1225550"/>
            </a:xfrm>
            <a:prstGeom prst="roundRect">
              <a:avLst>
                <a:gd name="adj" fmla="val 22019"/>
              </a:avLst>
            </a:prstGeom>
            <a:gradFill rotWithShape="1">
              <a:gsLst>
                <a:gs pos="0">
                  <a:srgbClr val="C0C0C0">
                    <a:gamma/>
                    <a:tint val="91765"/>
                    <a:invGamma/>
                  </a:srgbClr>
                </a:gs>
                <a:gs pos="50000">
                  <a:srgbClr val="C0C0C0">
                    <a:alpha val="30000"/>
                  </a:srgbClr>
                </a:gs>
                <a:gs pos="100000">
                  <a:srgbClr val="C0C0C0">
                    <a:gamma/>
                    <a:tint val="9176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11" name="AutoShape 15"/>
            <p:cNvSpPr>
              <a:spLocks noChangeArrowheads="1"/>
            </p:cNvSpPr>
            <p:nvPr/>
          </p:nvSpPr>
          <p:spPr bwMode="ltGray">
            <a:xfrm>
              <a:off x="447669" y="4608499"/>
              <a:ext cx="785818" cy="9302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8824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381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14" name="Text Box 18"/>
            <p:cNvSpPr txBox="1">
              <a:spLocks noChangeArrowheads="1"/>
            </p:cNvSpPr>
            <p:nvPr/>
          </p:nvSpPr>
          <p:spPr bwMode="black">
            <a:xfrm>
              <a:off x="582631" y="4852974"/>
              <a:ext cx="50798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 smtClean="0">
                  <a:solidFill>
                    <a:srgbClr val="F8F8F8"/>
                  </a:solidFill>
                </a:rPr>
                <a:t>3</a:t>
              </a:r>
              <a:endParaRPr lang="en-US" sz="2400" b="1" dirty="0">
                <a:solidFill>
                  <a:srgbClr val="F8F8F8"/>
                </a:solidFill>
              </a:endParaRPr>
            </a:p>
          </p:txBody>
        </p:sp>
        <p:sp>
          <p:nvSpPr>
            <p:cNvPr id="106516" name="Rectangle 20"/>
            <p:cNvSpPr>
              <a:spLocks noChangeArrowheads="1"/>
            </p:cNvSpPr>
            <p:nvPr/>
          </p:nvSpPr>
          <p:spPr bwMode="gray">
            <a:xfrm>
              <a:off x="1428728" y="4572008"/>
              <a:ext cx="7072361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171450" indent="-171450"/>
              <a:r>
                <a:rPr lang="en-US" sz="2000" dirty="0">
                  <a:solidFill>
                    <a:srgbClr val="080808"/>
                  </a:solidFill>
                </a:rPr>
                <a:t> </a:t>
              </a:r>
              <a:r>
                <a:rPr lang="ru-RU" sz="2000" dirty="0" smtClean="0">
                  <a:solidFill>
                    <a:srgbClr val="080808"/>
                  </a:solidFill>
                </a:rPr>
                <a:t>Как должен прыгнуть наездник, скачущий на лошади по прямой с постоянной скоростью, чтобы, проскочив сквозь обруч, снова встать на лошадь?</a:t>
              </a:r>
              <a:endParaRPr lang="en-US" sz="2000" dirty="0">
                <a:solidFill>
                  <a:srgbClr val="080808"/>
                </a:solidFill>
              </a:endParaRPr>
            </a:p>
          </p:txBody>
        </p:sp>
        <p:pic>
          <p:nvPicPr>
            <p:cNvPr id="106521" name="Picture 25" descr="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7254" y="4627824"/>
              <a:ext cx="914657" cy="22385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Прямая соединительная линия 25"/>
          <p:cNvCxnSpPr/>
          <p:nvPr/>
        </p:nvCxnSpPr>
        <p:spPr>
          <a:xfrm rot="5400000">
            <a:off x="7358876" y="3367246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3970810" y="3362484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341256" y="3362484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-357222" y="3368040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>
          <a:xfrm>
            <a:off x="903288" y="198438"/>
            <a:ext cx="8026430" cy="1143000"/>
          </a:xfrm>
        </p:spPr>
        <p:txBody>
          <a:bodyPr/>
          <a:lstStyle/>
          <a:p>
            <a:r>
              <a:rPr lang="ru-RU" dirty="0" smtClean="0"/>
              <a:t>Равнопеременное движение</a:t>
            </a:r>
            <a:endParaRPr lang="en-US" dirty="0"/>
          </a:p>
        </p:txBody>
      </p:sp>
      <p:pic>
        <p:nvPicPr>
          <p:cNvPr id="6" name="Рисунок 5" descr="walking-to-schoo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082156"/>
            <a:ext cx="1161576" cy="2330781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14282" y="4368172"/>
            <a:ext cx="8501122" cy="189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ч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900" y="1582090"/>
            <a:ext cx="704850" cy="666750"/>
          </a:xfrm>
          <a:prstGeom prst="rect">
            <a:avLst/>
          </a:prstGeom>
        </p:spPr>
      </p:pic>
      <p:pic>
        <p:nvPicPr>
          <p:cNvPr id="12" name="Рисунок 11" descr="ч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836" y="1571612"/>
            <a:ext cx="704850" cy="704850"/>
          </a:xfrm>
          <a:prstGeom prst="rect">
            <a:avLst/>
          </a:prstGeom>
        </p:spPr>
      </p:pic>
      <p:pic>
        <p:nvPicPr>
          <p:cNvPr id="13" name="Рисунок 12" descr="ч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8348" y="1597330"/>
            <a:ext cx="657225" cy="676275"/>
          </a:xfrm>
          <a:prstGeom prst="rect">
            <a:avLst/>
          </a:prstGeom>
        </p:spPr>
      </p:pic>
      <p:pic>
        <p:nvPicPr>
          <p:cNvPr id="14" name="Рисунок 13" descr="ч3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1074" y="1571612"/>
            <a:ext cx="714375" cy="723900"/>
          </a:xfrm>
          <a:prstGeom prst="rect">
            <a:avLst/>
          </a:prstGeom>
        </p:spPr>
      </p:pic>
      <p:cxnSp>
        <p:nvCxnSpPr>
          <p:cNvPr id="18" name="Прямая со стрелкой 17"/>
          <p:cNvCxnSpPr/>
          <p:nvPr/>
        </p:nvCxnSpPr>
        <p:spPr>
          <a:xfrm>
            <a:off x="785786" y="4368172"/>
            <a:ext cx="1714512" cy="15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14414" y="4368172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sym typeface="Symbol"/>
              </a:rPr>
              <a:t></a:t>
            </a:r>
            <a:r>
              <a:rPr lang="en-US" sz="3200" b="1" dirty="0" smtClean="0">
                <a:solidFill>
                  <a:srgbClr val="FF0000"/>
                </a:solidFill>
                <a:sym typeface="Symbol"/>
              </a:rPr>
              <a:t>S</a:t>
            </a:r>
            <a:r>
              <a:rPr lang="en-US" sz="3200" b="1" baseline="-25000" dirty="0" smtClean="0">
                <a:solidFill>
                  <a:srgbClr val="FF0000"/>
                </a:solidFill>
                <a:sym typeface="Symbol"/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2428860" y="4368172"/>
            <a:ext cx="2714644" cy="1524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423511" y="4368172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sym typeface="Symbol"/>
              </a:rPr>
              <a:t></a:t>
            </a:r>
            <a:r>
              <a:rPr lang="en-US" sz="3200" b="1" dirty="0" smtClean="0">
                <a:solidFill>
                  <a:srgbClr val="FF0000"/>
                </a:solidFill>
                <a:sym typeface="Symbol"/>
              </a:rPr>
              <a:t>S</a:t>
            </a:r>
            <a:r>
              <a:rPr lang="en-US" sz="3200" b="1" baseline="-25000" dirty="0" smtClean="0">
                <a:solidFill>
                  <a:srgbClr val="FF0000"/>
                </a:solidFill>
                <a:sym typeface="Symbol"/>
              </a:rPr>
              <a:t>2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5128264" y="4368172"/>
            <a:ext cx="3444264" cy="1524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495345" y="4368172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sym typeface="Symbol"/>
              </a:rPr>
              <a:t></a:t>
            </a:r>
            <a:r>
              <a:rPr lang="en-US" sz="3200" b="1" dirty="0" smtClean="0">
                <a:solidFill>
                  <a:srgbClr val="FF0000"/>
                </a:solidFill>
                <a:sym typeface="Symbol"/>
              </a:rPr>
              <a:t>S</a:t>
            </a:r>
            <a:r>
              <a:rPr lang="en-US" sz="3200" b="1" baseline="-25000" dirty="0" smtClean="0">
                <a:solidFill>
                  <a:srgbClr val="FF0000"/>
                </a:solidFill>
                <a:sym typeface="Symbol"/>
              </a:rPr>
              <a:t>3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785786" y="3010850"/>
            <a:ext cx="857256" cy="1588"/>
          </a:xfrm>
          <a:prstGeom prst="straightConnector1">
            <a:avLst/>
          </a:prstGeom>
          <a:ln w="635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1214414" y="2153594"/>
          <a:ext cx="681432" cy="785818"/>
        </p:xfrm>
        <a:graphic>
          <a:graphicData uri="http://schemas.openxmlformats.org/presentationml/2006/ole">
            <p:oleObj spid="_x0000_s81921" name="Формула" r:id="rId8" imgW="164880" imgH="228600" progId="Equation.3">
              <p:embed/>
            </p:oleObj>
          </a:graphicData>
        </a:graphic>
      </p:graphicFrame>
      <p:cxnSp>
        <p:nvCxnSpPr>
          <p:cNvPr id="34" name="Прямая со стрелкой 33"/>
          <p:cNvCxnSpPr/>
          <p:nvPr/>
        </p:nvCxnSpPr>
        <p:spPr>
          <a:xfrm>
            <a:off x="2461808" y="3010850"/>
            <a:ext cx="1324374" cy="2453"/>
          </a:xfrm>
          <a:prstGeom prst="straightConnector1">
            <a:avLst/>
          </a:prstGeom>
          <a:ln w="635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Объект 34"/>
          <p:cNvGraphicFramePr>
            <a:graphicFrameLocks noChangeAspect="1"/>
          </p:cNvGraphicFramePr>
          <p:nvPr/>
        </p:nvGraphicFramePr>
        <p:xfrm>
          <a:off x="2916238" y="2174236"/>
          <a:ext cx="628650" cy="742950"/>
        </p:xfrm>
        <a:graphic>
          <a:graphicData uri="http://schemas.openxmlformats.org/presentationml/2006/ole">
            <p:oleObj spid="_x0000_s81922" name="Формула" r:id="rId9" imgW="152280" imgH="215640" progId="Equation.3">
              <p:embed/>
            </p:oleObj>
          </a:graphicData>
        </a:graphic>
      </p:graphicFrame>
      <p:cxnSp>
        <p:nvCxnSpPr>
          <p:cNvPr id="37" name="Прямая со стрелкой 36"/>
          <p:cNvCxnSpPr/>
          <p:nvPr/>
        </p:nvCxnSpPr>
        <p:spPr>
          <a:xfrm>
            <a:off x="5105014" y="3010850"/>
            <a:ext cx="1967316" cy="3644"/>
          </a:xfrm>
          <a:prstGeom prst="straightConnector1">
            <a:avLst/>
          </a:prstGeom>
          <a:ln w="635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Объект 37"/>
          <p:cNvGraphicFramePr>
            <a:graphicFrameLocks noChangeAspect="1"/>
          </p:cNvGraphicFramePr>
          <p:nvPr/>
        </p:nvGraphicFramePr>
        <p:xfrm>
          <a:off x="5508625" y="2174236"/>
          <a:ext cx="733425" cy="742950"/>
        </p:xfrm>
        <a:graphic>
          <a:graphicData uri="http://schemas.openxmlformats.org/presentationml/2006/ole">
            <p:oleObj spid="_x0000_s81923" name="Формула" r:id="rId10" imgW="177480" imgH="215640" progId="Equation.3">
              <p:embed/>
            </p:oleObj>
          </a:graphicData>
        </a:graphic>
      </p:graphicFrame>
      <p:grpSp>
        <p:nvGrpSpPr>
          <p:cNvPr id="48" name="Группа 47"/>
          <p:cNvGrpSpPr/>
          <p:nvPr/>
        </p:nvGrpSpPr>
        <p:grpSpPr>
          <a:xfrm>
            <a:off x="249215" y="4995874"/>
            <a:ext cx="8604049" cy="1807516"/>
            <a:chOff x="249215" y="5072074"/>
            <a:chExt cx="8604049" cy="1807516"/>
          </a:xfrm>
        </p:grpSpPr>
        <p:sp>
          <p:nvSpPr>
            <p:cNvPr id="40" name="AutoShape 4"/>
            <p:cNvSpPr>
              <a:spLocks noChangeArrowheads="1"/>
            </p:cNvSpPr>
            <p:nvPr/>
          </p:nvSpPr>
          <p:spPr bwMode="gray">
            <a:xfrm>
              <a:off x="249215" y="5357826"/>
              <a:ext cx="8604049" cy="150017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" name="Group 16"/>
            <p:cNvGrpSpPr>
              <a:grpSpLocks/>
            </p:cNvGrpSpPr>
            <p:nvPr/>
          </p:nvGrpSpPr>
          <p:grpSpPr bwMode="auto">
            <a:xfrm>
              <a:off x="1376577" y="5072074"/>
              <a:ext cx="6338695" cy="579447"/>
              <a:chOff x="1388" y="1159"/>
              <a:chExt cx="2952" cy="228"/>
            </a:xfrm>
          </p:grpSpPr>
          <p:sp>
            <p:nvSpPr>
              <p:cNvPr id="42" name="AutoShape 17"/>
              <p:cNvSpPr>
                <a:spLocks noChangeArrowheads="1"/>
              </p:cNvSpPr>
              <p:nvPr/>
            </p:nvSpPr>
            <p:spPr bwMode="ltGray">
              <a:xfrm>
                <a:off x="1388" y="1159"/>
                <a:ext cx="2952" cy="228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92157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3" name="Group 18"/>
              <p:cNvGrpSpPr>
                <a:grpSpLocks/>
              </p:cNvGrpSpPr>
              <p:nvPr/>
            </p:nvGrpSpPr>
            <p:grpSpPr bwMode="auto">
              <a:xfrm>
                <a:off x="1395" y="1166"/>
                <a:ext cx="2941" cy="211"/>
                <a:chOff x="1395" y="1166"/>
                <a:chExt cx="2941" cy="211"/>
              </a:xfrm>
            </p:grpSpPr>
            <p:sp>
              <p:nvSpPr>
                <p:cNvPr id="44" name="AutoShape 19"/>
                <p:cNvSpPr>
                  <a:spLocks noChangeArrowheads="1"/>
                </p:cNvSpPr>
                <p:nvPr/>
              </p:nvSpPr>
              <p:spPr bwMode="ltGray">
                <a:xfrm>
                  <a:off x="1395" y="1322"/>
                  <a:ext cx="2941" cy="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2000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5" name="AutoShape 20"/>
                <p:cNvSpPr>
                  <a:spLocks noChangeArrowheads="1"/>
                </p:cNvSpPr>
                <p:nvPr/>
              </p:nvSpPr>
              <p:spPr bwMode="ltGray">
                <a:xfrm>
                  <a:off x="1395" y="1166"/>
                  <a:ext cx="2941" cy="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tint val="22353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46" name="Rectangle 21"/>
            <p:cNvSpPr>
              <a:spLocks noChangeArrowheads="1"/>
            </p:cNvSpPr>
            <p:nvPr/>
          </p:nvSpPr>
          <p:spPr bwMode="black">
            <a:xfrm>
              <a:off x="1428728" y="5108270"/>
              <a:ext cx="607223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1F3F5F"/>
                </a:buClr>
              </a:pPr>
              <a:r>
                <a:rPr lang="ru-RU" sz="2400" b="1" dirty="0" smtClean="0">
                  <a:solidFill>
                    <a:srgbClr val="FFFFFF"/>
                  </a:solidFill>
                </a:rPr>
                <a:t>Равнопеременное движение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47" name="Rectangle 26"/>
            <p:cNvSpPr>
              <a:spLocks noChangeArrowheads="1"/>
            </p:cNvSpPr>
            <p:nvPr/>
          </p:nvSpPr>
          <p:spPr bwMode="auto">
            <a:xfrm>
              <a:off x="428596" y="5600009"/>
              <a:ext cx="8239015" cy="1279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110000"/>
                </a:lnSpc>
              </a:pPr>
              <a:r>
                <a:rPr lang="ru-RU" sz="2400" dirty="0" smtClean="0">
                  <a:solidFill>
                    <a:srgbClr val="000000"/>
                  </a:solidFill>
                </a:rPr>
                <a:t>движение,  при котором скорость тела  за любые равные промежутки времени изменяется на одну и ту же величину.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0.1691 4.814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1 2.59259E-6 L 0.46042 2.59259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041 2.59259E-6 L 0.8401 2.59259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rot="5400000">
            <a:off x="7358876" y="3010056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>
            <a:off x="3970810" y="3005294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1341256" y="3005294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-357222" y="3010850"/>
            <a:ext cx="2286016" cy="1588"/>
          </a:xfrm>
          <a:prstGeom prst="line">
            <a:avLst/>
          </a:prstGeom>
          <a:ln w="28575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gray">
          <a:xfrm>
            <a:off x="928662" y="0"/>
            <a:ext cx="802643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Равнопеременное движение</a:t>
            </a:r>
            <a:endParaRPr kumimoji="0" lang="en-US" sz="4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14282" y="4010982"/>
            <a:ext cx="8501122" cy="189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ч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900" y="1224900"/>
            <a:ext cx="704850" cy="666750"/>
          </a:xfrm>
          <a:prstGeom prst="rect">
            <a:avLst/>
          </a:prstGeom>
        </p:spPr>
      </p:pic>
      <p:pic>
        <p:nvPicPr>
          <p:cNvPr id="12" name="Рисунок 11" descr="ч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836" y="1214422"/>
            <a:ext cx="704850" cy="704850"/>
          </a:xfrm>
          <a:prstGeom prst="rect">
            <a:avLst/>
          </a:prstGeom>
        </p:spPr>
      </p:pic>
      <p:pic>
        <p:nvPicPr>
          <p:cNvPr id="13" name="Рисунок 12" descr="ч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8348" y="1240140"/>
            <a:ext cx="657225" cy="676275"/>
          </a:xfrm>
          <a:prstGeom prst="rect">
            <a:avLst/>
          </a:prstGeom>
        </p:spPr>
      </p:pic>
      <p:pic>
        <p:nvPicPr>
          <p:cNvPr id="14" name="Рисунок 13" descr="ч3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1074" y="1214422"/>
            <a:ext cx="714375" cy="723900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>
            <a:off x="785786" y="4010982"/>
            <a:ext cx="1714512" cy="15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14414" y="4010982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sym typeface="Symbol"/>
              </a:rPr>
              <a:t></a:t>
            </a:r>
            <a:r>
              <a:rPr lang="en-US" sz="3200" b="1" dirty="0" smtClean="0">
                <a:solidFill>
                  <a:srgbClr val="FF0000"/>
                </a:solidFill>
                <a:sym typeface="Symbol"/>
              </a:rPr>
              <a:t>S</a:t>
            </a:r>
            <a:r>
              <a:rPr lang="en-US" sz="3200" b="1" baseline="-25000" dirty="0" smtClean="0">
                <a:solidFill>
                  <a:srgbClr val="FF0000"/>
                </a:solidFill>
                <a:sym typeface="Symbol"/>
              </a:rPr>
              <a:t>1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2428860" y="4010982"/>
            <a:ext cx="2714644" cy="1524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423511" y="4010982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sym typeface="Symbol"/>
              </a:rPr>
              <a:t></a:t>
            </a:r>
            <a:r>
              <a:rPr lang="en-US" sz="3200" b="1" dirty="0" smtClean="0">
                <a:solidFill>
                  <a:srgbClr val="FF0000"/>
                </a:solidFill>
                <a:sym typeface="Symbol"/>
              </a:rPr>
              <a:t>S</a:t>
            </a:r>
            <a:r>
              <a:rPr lang="en-US" sz="3200" b="1" baseline="-25000" dirty="0" smtClean="0">
                <a:solidFill>
                  <a:srgbClr val="FF0000"/>
                </a:solidFill>
                <a:sym typeface="Symbol"/>
              </a:rPr>
              <a:t>2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5128264" y="4010982"/>
            <a:ext cx="3444264" cy="1524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495345" y="4010982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sym typeface="Symbol"/>
              </a:rPr>
              <a:t></a:t>
            </a:r>
            <a:r>
              <a:rPr lang="en-US" sz="3200" b="1" dirty="0" smtClean="0">
                <a:solidFill>
                  <a:srgbClr val="FF0000"/>
                </a:solidFill>
                <a:sym typeface="Symbol"/>
              </a:rPr>
              <a:t>S</a:t>
            </a:r>
            <a:r>
              <a:rPr lang="en-US" sz="3200" b="1" baseline="-25000" dirty="0" smtClean="0">
                <a:solidFill>
                  <a:srgbClr val="FF0000"/>
                </a:solidFill>
                <a:sym typeface="Symbol"/>
              </a:rPr>
              <a:t>3</a:t>
            </a:r>
            <a:endParaRPr lang="ru-RU" sz="3200" b="1" baseline="-25000" dirty="0">
              <a:solidFill>
                <a:srgbClr val="FF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785786" y="2653660"/>
            <a:ext cx="857256" cy="1588"/>
          </a:xfrm>
          <a:prstGeom prst="straightConnector1">
            <a:avLst/>
          </a:prstGeom>
          <a:ln w="635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1214414" y="1796404"/>
          <a:ext cx="681432" cy="785818"/>
        </p:xfrm>
        <a:graphic>
          <a:graphicData uri="http://schemas.openxmlformats.org/presentationml/2006/ole">
            <p:oleObj spid="_x0000_s100354" name="Формула" r:id="rId7" imgW="164880" imgH="228600" progId="Equation.3">
              <p:embed/>
            </p:oleObj>
          </a:graphicData>
        </a:graphic>
      </p:graphicFrame>
      <p:cxnSp>
        <p:nvCxnSpPr>
          <p:cNvPr id="23" name="Прямая со стрелкой 22"/>
          <p:cNvCxnSpPr/>
          <p:nvPr/>
        </p:nvCxnSpPr>
        <p:spPr>
          <a:xfrm>
            <a:off x="2461808" y="2653660"/>
            <a:ext cx="1324374" cy="2453"/>
          </a:xfrm>
          <a:prstGeom prst="straightConnector1">
            <a:avLst/>
          </a:prstGeom>
          <a:ln w="635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2916238" y="1817046"/>
          <a:ext cx="628650" cy="742950"/>
        </p:xfrm>
        <a:graphic>
          <a:graphicData uri="http://schemas.openxmlformats.org/presentationml/2006/ole">
            <p:oleObj spid="_x0000_s100355" name="Формула" r:id="rId8" imgW="152280" imgH="215640" progId="Equation.3">
              <p:embed/>
            </p:oleObj>
          </a:graphicData>
        </a:graphic>
      </p:graphicFrame>
      <p:cxnSp>
        <p:nvCxnSpPr>
          <p:cNvPr id="25" name="Прямая со стрелкой 24"/>
          <p:cNvCxnSpPr/>
          <p:nvPr/>
        </p:nvCxnSpPr>
        <p:spPr>
          <a:xfrm>
            <a:off x="5105014" y="2653660"/>
            <a:ext cx="1967316" cy="3644"/>
          </a:xfrm>
          <a:prstGeom prst="straightConnector1">
            <a:avLst/>
          </a:prstGeom>
          <a:ln w="635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5508625" y="1817046"/>
          <a:ext cx="733425" cy="742950"/>
        </p:xfrm>
        <a:graphic>
          <a:graphicData uri="http://schemas.openxmlformats.org/presentationml/2006/ole">
            <p:oleObj spid="_x0000_s100356" name="Формула" r:id="rId9" imgW="177480" imgH="215640" progId="Equation.3">
              <p:embed/>
            </p:oleObj>
          </a:graphicData>
        </a:graphic>
      </p:graphicFrame>
      <p:cxnSp>
        <p:nvCxnSpPr>
          <p:cNvPr id="38" name="Прямая со стрелкой 37"/>
          <p:cNvCxnSpPr/>
          <p:nvPr/>
        </p:nvCxnSpPr>
        <p:spPr>
          <a:xfrm>
            <a:off x="6429388" y="1785926"/>
            <a:ext cx="1000132" cy="1588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0358" name="Object 6"/>
          <p:cNvGraphicFramePr>
            <a:graphicFrameLocks noChangeAspect="1"/>
          </p:cNvGraphicFramePr>
          <p:nvPr/>
        </p:nvGraphicFramePr>
        <p:xfrm>
          <a:off x="6572264" y="1000108"/>
          <a:ext cx="681038" cy="784225"/>
        </p:xfrm>
        <a:graphic>
          <a:graphicData uri="http://schemas.openxmlformats.org/presentationml/2006/ole">
            <p:oleObj spid="_x0000_s100358" name="Формула" r:id="rId10" imgW="164880" imgH="228600" progId="Equation.3">
              <p:embed/>
            </p:oleObj>
          </a:graphicData>
        </a:graphic>
      </p:graphicFrame>
      <p:sp>
        <p:nvSpPr>
          <p:cNvPr id="40" name="Freeform 4"/>
          <p:cNvSpPr>
            <a:spLocks/>
          </p:cNvSpPr>
          <p:nvPr/>
        </p:nvSpPr>
        <p:spPr bwMode="gray">
          <a:xfrm>
            <a:off x="214282" y="4572008"/>
            <a:ext cx="8643997" cy="1928826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ru-RU" sz="2800" b="1" i="1" dirty="0" smtClean="0">
                <a:solidFill>
                  <a:srgbClr val="FFFFFF"/>
                </a:solidFill>
              </a:rPr>
              <a:t>Ускорение - </a:t>
            </a:r>
          </a:p>
          <a:p>
            <a:endParaRPr lang="ru-RU" sz="2800" b="1" i="1" dirty="0" smtClean="0">
              <a:solidFill>
                <a:srgbClr val="FFFFFF"/>
              </a:solidFill>
            </a:endParaRPr>
          </a:p>
          <a:p>
            <a:pPr algn="r"/>
            <a:r>
              <a:rPr lang="ru-RU" sz="2800" b="1" i="1" dirty="0" smtClean="0">
                <a:solidFill>
                  <a:srgbClr val="FFFFFF"/>
                </a:solidFill>
              </a:rPr>
              <a:t>величина, характеризующая быстроту изменения скорости</a:t>
            </a:r>
            <a:endParaRPr lang="ru-RU" sz="2800" b="1" i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Группа 82"/>
          <p:cNvGrpSpPr/>
          <p:nvPr/>
        </p:nvGrpSpPr>
        <p:grpSpPr>
          <a:xfrm>
            <a:off x="4357686" y="2251072"/>
            <a:ext cx="3571900" cy="677862"/>
            <a:chOff x="3538530" y="3103561"/>
            <a:chExt cx="1384300" cy="677862"/>
          </a:xfrm>
        </p:grpSpPr>
        <p:sp>
          <p:nvSpPr>
            <p:cNvPr id="84" name="AutoShape 26"/>
            <p:cNvSpPr>
              <a:spLocks noChangeArrowheads="1"/>
            </p:cNvSpPr>
            <p:nvPr/>
          </p:nvSpPr>
          <p:spPr bwMode="gray">
            <a:xfrm>
              <a:off x="3538530" y="3103561"/>
              <a:ext cx="1384300" cy="677862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57150" algn="ctr">
              <a:noFill/>
              <a:round/>
              <a:headEnd/>
              <a:tailE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27"/>
            <p:cNvSpPr>
              <a:spLocks noChangeArrowheads="1"/>
            </p:cNvSpPr>
            <p:nvPr/>
          </p:nvSpPr>
          <p:spPr bwMode="gray">
            <a:xfrm>
              <a:off x="3571868" y="3143248"/>
              <a:ext cx="1301750" cy="587375"/>
            </a:xfrm>
            <a:prstGeom prst="roundRect">
              <a:avLst>
                <a:gd name="adj" fmla="val 50000"/>
              </a:avLst>
            </a:prstGeom>
            <a:solidFill>
              <a:schemeClr val="hlink">
                <a:alpha val="96001"/>
              </a:schemeClr>
            </a:solidFill>
            <a:ln w="19050" algn="ctr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Rectangle 30"/>
            <p:cNvSpPr>
              <a:spLocks noChangeArrowheads="1"/>
            </p:cNvSpPr>
            <p:nvPr/>
          </p:nvSpPr>
          <p:spPr bwMode="black">
            <a:xfrm>
              <a:off x="4029093" y="3121698"/>
              <a:ext cx="427817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время</a:t>
              </a:r>
              <a:endPara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4071934" y="1214422"/>
            <a:ext cx="4143403" cy="677863"/>
            <a:chOff x="5238750" y="1670050"/>
            <a:chExt cx="1410550" cy="677863"/>
          </a:xfrm>
        </p:grpSpPr>
        <p:sp>
          <p:nvSpPr>
            <p:cNvPr id="80" name="AutoShape 28"/>
            <p:cNvSpPr>
              <a:spLocks noChangeArrowheads="1"/>
            </p:cNvSpPr>
            <p:nvPr/>
          </p:nvSpPr>
          <p:spPr bwMode="gray">
            <a:xfrm flipH="1">
              <a:off x="5238750" y="1670050"/>
              <a:ext cx="1382713" cy="677863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  <a:headEnd/>
              <a:tailE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AutoShape 29"/>
            <p:cNvSpPr>
              <a:spLocks noChangeArrowheads="1"/>
            </p:cNvSpPr>
            <p:nvPr/>
          </p:nvSpPr>
          <p:spPr bwMode="ltGray">
            <a:xfrm flipH="1">
              <a:off x="5275263" y="1708150"/>
              <a:ext cx="1300162" cy="58737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70000"/>
              </a:schemeClr>
            </a:solidFill>
            <a:ln w="19050" algn="ctr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Rectangle 31"/>
            <p:cNvSpPr>
              <a:spLocks noChangeArrowheads="1"/>
            </p:cNvSpPr>
            <p:nvPr/>
          </p:nvSpPr>
          <p:spPr bwMode="auto">
            <a:xfrm>
              <a:off x="5312991" y="1723934"/>
              <a:ext cx="1336309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изменение скорости</a:t>
              </a:r>
              <a:endPara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1000100" y="1643050"/>
            <a:ext cx="2083718" cy="857257"/>
            <a:chOff x="711173" y="1928802"/>
            <a:chExt cx="2083718" cy="857257"/>
          </a:xfrm>
        </p:grpSpPr>
        <p:grpSp>
          <p:nvGrpSpPr>
            <p:cNvPr id="75" name="Group 11"/>
            <p:cNvGrpSpPr>
              <a:grpSpLocks/>
            </p:cNvGrpSpPr>
            <p:nvPr/>
          </p:nvGrpSpPr>
          <p:grpSpPr bwMode="auto">
            <a:xfrm>
              <a:off x="714348" y="1928802"/>
              <a:ext cx="2071702" cy="857257"/>
              <a:chOff x="2226" y="2171"/>
              <a:chExt cx="798" cy="741"/>
            </a:xfrm>
          </p:grpSpPr>
          <p:sp>
            <p:nvSpPr>
              <p:cNvPr id="77" name="AutoShape 12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 w="25400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Freeform 13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60392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60392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6" name="Text Box 14"/>
            <p:cNvSpPr txBox="1">
              <a:spLocks noChangeArrowheads="1"/>
            </p:cNvSpPr>
            <p:nvPr/>
          </p:nvSpPr>
          <p:spPr bwMode="white">
            <a:xfrm>
              <a:off x="711173" y="2100172"/>
              <a:ext cx="208371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 i="1" dirty="0" smtClean="0">
                  <a:solidFill>
                    <a:srgbClr val="F8F8F8"/>
                  </a:solidFill>
                  <a:latin typeface="Times New Roman" pitchFamily="18" charset="0"/>
                  <a:ea typeface="Arial" charset="0"/>
                  <a:cs typeface="Times New Roman" pitchFamily="18" charset="0"/>
                </a:rPr>
                <a:t>ускорение</a:t>
              </a:r>
              <a:endParaRPr lang="en-US" sz="2800" b="1" i="1" dirty="0">
                <a:solidFill>
                  <a:srgbClr val="F8F8F8"/>
                </a:solidFill>
                <a:latin typeface="Times New Roman" pitchFamily="18" charset="0"/>
                <a:ea typeface="Arial" charset="0"/>
                <a:cs typeface="Times New Roman" pitchFamily="18" charset="0"/>
              </a:endParaRPr>
            </a:p>
          </p:txBody>
        </p:sp>
      </p:grpSp>
      <p:grpSp>
        <p:nvGrpSpPr>
          <p:cNvPr id="70" name="Group 26"/>
          <p:cNvGrpSpPr>
            <a:grpSpLocks/>
          </p:cNvGrpSpPr>
          <p:nvPr/>
        </p:nvGrpSpPr>
        <p:grpSpPr bwMode="auto">
          <a:xfrm>
            <a:off x="1357290" y="3571876"/>
            <a:ext cx="6357982" cy="2214578"/>
            <a:chOff x="2728" y="983"/>
            <a:chExt cx="2552" cy="576"/>
          </a:xfrm>
        </p:grpSpPr>
        <p:sp>
          <p:nvSpPr>
            <p:cNvPr id="71" name="Rectangle 27"/>
            <p:cNvSpPr>
              <a:spLocks noChangeArrowheads="1"/>
            </p:cNvSpPr>
            <p:nvPr/>
          </p:nvSpPr>
          <p:spPr bwMode="ltGray">
            <a:xfrm>
              <a:off x="2728" y="983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Rectangle 28"/>
            <p:cNvSpPr>
              <a:spLocks noChangeArrowheads="1"/>
            </p:cNvSpPr>
            <p:nvPr/>
          </p:nvSpPr>
          <p:spPr bwMode="ltGray">
            <a:xfrm>
              <a:off x="2741" y="989"/>
              <a:ext cx="2530" cy="26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Rectangle 29"/>
            <p:cNvSpPr>
              <a:spLocks noChangeArrowheads="1"/>
            </p:cNvSpPr>
            <p:nvPr/>
          </p:nvSpPr>
          <p:spPr bwMode="ltGray">
            <a:xfrm>
              <a:off x="2736" y="1239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1176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Ускорение</a:t>
            </a:r>
            <a:endParaRPr lang="en-US" dirty="0"/>
          </a:p>
        </p:txBody>
      </p:sp>
      <p:grpSp>
        <p:nvGrpSpPr>
          <p:cNvPr id="62" name="Группа 61"/>
          <p:cNvGrpSpPr/>
          <p:nvPr/>
        </p:nvGrpSpPr>
        <p:grpSpPr>
          <a:xfrm>
            <a:off x="4357686" y="2251072"/>
            <a:ext cx="3571900" cy="677862"/>
            <a:chOff x="3538530" y="3103561"/>
            <a:chExt cx="1384300" cy="677862"/>
          </a:xfrm>
        </p:grpSpPr>
        <p:sp>
          <p:nvSpPr>
            <p:cNvPr id="75802" name="AutoShape 26"/>
            <p:cNvSpPr>
              <a:spLocks noChangeArrowheads="1"/>
            </p:cNvSpPr>
            <p:nvPr/>
          </p:nvSpPr>
          <p:spPr bwMode="gray">
            <a:xfrm>
              <a:off x="3538530" y="3103561"/>
              <a:ext cx="1384300" cy="677862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57150" algn="ctr">
              <a:noFill/>
              <a:round/>
              <a:headEnd/>
              <a:tailE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03" name="AutoShape 27"/>
            <p:cNvSpPr>
              <a:spLocks noChangeArrowheads="1"/>
            </p:cNvSpPr>
            <p:nvPr/>
          </p:nvSpPr>
          <p:spPr bwMode="gray">
            <a:xfrm>
              <a:off x="3571868" y="3143248"/>
              <a:ext cx="1301750" cy="587375"/>
            </a:xfrm>
            <a:prstGeom prst="roundRect">
              <a:avLst>
                <a:gd name="adj" fmla="val 50000"/>
              </a:avLst>
            </a:prstGeom>
            <a:solidFill>
              <a:schemeClr val="hlink">
                <a:alpha val="96001"/>
              </a:schemeClr>
            </a:solidFill>
            <a:ln w="19050" algn="ctr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06" name="Rectangle 30"/>
            <p:cNvSpPr>
              <a:spLocks noChangeArrowheads="1"/>
            </p:cNvSpPr>
            <p:nvPr/>
          </p:nvSpPr>
          <p:spPr bwMode="black">
            <a:xfrm>
              <a:off x="4029093" y="3121698"/>
              <a:ext cx="427817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время</a:t>
              </a:r>
              <a:endPara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071935" y="1214422"/>
            <a:ext cx="4143403" cy="677863"/>
            <a:chOff x="5238750" y="1670050"/>
            <a:chExt cx="1410550" cy="677863"/>
          </a:xfrm>
        </p:grpSpPr>
        <p:sp>
          <p:nvSpPr>
            <p:cNvPr id="75804" name="AutoShape 28"/>
            <p:cNvSpPr>
              <a:spLocks noChangeArrowheads="1"/>
            </p:cNvSpPr>
            <p:nvPr/>
          </p:nvSpPr>
          <p:spPr bwMode="gray">
            <a:xfrm flipH="1">
              <a:off x="5238750" y="1670050"/>
              <a:ext cx="1382713" cy="677863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57150" algn="ctr">
              <a:noFill/>
              <a:round/>
              <a:headEnd/>
              <a:tailEnd/>
            </a:ln>
            <a:effectLst>
              <a:outerShdw dist="63500" dir="3187806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05" name="AutoShape 29"/>
            <p:cNvSpPr>
              <a:spLocks noChangeArrowheads="1"/>
            </p:cNvSpPr>
            <p:nvPr/>
          </p:nvSpPr>
          <p:spPr bwMode="ltGray">
            <a:xfrm flipH="1">
              <a:off x="5275263" y="1708150"/>
              <a:ext cx="1300162" cy="58737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70000"/>
              </a:schemeClr>
            </a:solidFill>
            <a:ln w="19050" algn="ctr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07" name="Rectangle 31"/>
            <p:cNvSpPr>
              <a:spLocks noChangeArrowheads="1"/>
            </p:cNvSpPr>
            <p:nvPr/>
          </p:nvSpPr>
          <p:spPr bwMode="auto">
            <a:xfrm>
              <a:off x="5312991" y="1723934"/>
              <a:ext cx="1336309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800" b="1" i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изменение скорости</a:t>
              </a:r>
              <a:endParaRPr lang="en-US" sz="2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1000100" y="1643050"/>
            <a:ext cx="2083718" cy="857257"/>
            <a:chOff x="711173" y="1928802"/>
            <a:chExt cx="2083718" cy="857257"/>
          </a:xfrm>
        </p:grpSpPr>
        <p:grpSp>
          <p:nvGrpSpPr>
            <p:cNvPr id="55" name="Group 11"/>
            <p:cNvGrpSpPr>
              <a:grpSpLocks/>
            </p:cNvGrpSpPr>
            <p:nvPr/>
          </p:nvGrpSpPr>
          <p:grpSpPr bwMode="auto">
            <a:xfrm>
              <a:off x="714348" y="1928802"/>
              <a:ext cx="2071702" cy="857257"/>
              <a:chOff x="2226" y="2171"/>
              <a:chExt cx="798" cy="741"/>
            </a:xfrm>
          </p:grpSpPr>
          <p:sp>
            <p:nvSpPr>
              <p:cNvPr id="56" name="AutoShape 12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2941"/>
                      <a:invGamma/>
                    </a:schemeClr>
                  </a:gs>
                </a:gsLst>
                <a:lin ang="5400000" scaled="1"/>
              </a:gradFill>
              <a:ln w="25400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" name="Freeform 13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60392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60392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8" name="Text Box 14"/>
            <p:cNvSpPr txBox="1">
              <a:spLocks noChangeArrowheads="1"/>
            </p:cNvSpPr>
            <p:nvPr/>
          </p:nvSpPr>
          <p:spPr bwMode="white">
            <a:xfrm>
              <a:off x="711173" y="2100172"/>
              <a:ext cx="2083718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 i="1" dirty="0" smtClean="0">
                  <a:solidFill>
                    <a:srgbClr val="F8F8F8"/>
                  </a:solidFill>
                  <a:latin typeface="Times New Roman" pitchFamily="18" charset="0"/>
                  <a:ea typeface="Arial" charset="0"/>
                  <a:cs typeface="Times New Roman" pitchFamily="18" charset="0"/>
                </a:rPr>
                <a:t>ускорение</a:t>
              </a:r>
              <a:endParaRPr lang="en-US" sz="2800" b="1" i="1" dirty="0">
                <a:solidFill>
                  <a:srgbClr val="F8F8F8"/>
                </a:solidFill>
                <a:latin typeface="Times New Roman" pitchFamily="18" charset="0"/>
                <a:ea typeface="Arial" charset="0"/>
                <a:cs typeface="Times New Roman" pitchFamily="18" charset="0"/>
              </a:endParaRPr>
            </a:p>
          </p:txBody>
        </p:sp>
      </p:grpSp>
      <p:sp>
        <p:nvSpPr>
          <p:cNvPr id="60" name="Равно 59"/>
          <p:cNvSpPr/>
          <p:nvPr/>
        </p:nvSpPr>
        <p:spPr>
          <a:xfrm>
            <a:off x="3143240" y="1785926"/>
            <a:ext cx="785818" cy="571504"/>
          </a:xfrm>
          <a:prstGeom prst="mathEqua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" name="Минус 62"/>
          <p:cNvSpPr/>
          <p:nvPr/>
        </p:nvSpPr>
        <p:spPr>
          <a:xfrm>
            <a:off x="3571868" y="2000240"/>
            <a:ext cx="5286412" cy="214314"/>
          </a:xfrm>
          <a:prstGeom prst="mathMin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4" name="Объект 63"/>
          <p:cNvGraphicFramePr>
            <a:graphicFrameLocks noChangeAspect="1"/>
          </p:cNvGraphicFramePr>
          <p:nvPr/>
        </p:nvGraphicFramePr>
        <p:xfrm>
          <a:off x="2054225" y="4071938"/>
          <a:ext cx="1784350" cy="857250"/>
        </p:xfrm>
        <a:graphic>
          <a:graphicData uri="http://schemas.openxmlformats.org/presentationml/2006/ole">
            <p:oleObj spid="_x0000_s79874" name="Формула" r:id="rId4" imgW="330120" imgH="228600" progId="Equation.3">
              <p:embed/>
            </p:oleObj>
          </a:graphicData>
        </a:graphic>
      </p:graphicFrame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4143372" y="3500438"/>
          <a:ext cx="2549540" cy="1179184"/>
        </p:xfrm>
        <a:graphic>
          <a:graphicData uri="http://schemas.openxmlformats.org/presentationml/2006/ole">
            <p:oleObj spid="_x0000_s79875" name="Формула" r:id="rId5" imgW="419040" imgH="279360" progId="Equation.3">
              <p:embed/>
            </p:oleObj>
          </a:graphicData>
        </a:graphic>
      </p:graphicFrame>
      <p:cxnSp>
        <p:nvCxnSpPr>
          <p:cNvPr id="67" name="Прямая соединительная линия 66"/>
          <p:cNvCxnSpPr/>
          <p:nvPr/>
        </p:nvCxnSpPr>
        <p:spPr>
          <a:xfrm>
            <a:off x="3714744" y="4553116"/>
            <a:ext cx="3214710" cy="1588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877" name="Object 5"/>
          <p:cNvGraphicFramePr>
            <a:graphicFrameLocks noChangeAspect="1"/>
          </p:cNvGraphicFramePr>
          <p:nvPr/>
        </p:nvGraphicFramePr>
        <p:xfrm>
          <a:off x="5000628" y="4786322"/>
          <a:ext cx="777884" cy="924220"/>
        </p:xfrm>
        <a:graphic>
          <a:graphicData uri="http://schemas.openxmlformats.org/presentationml/2006/ole">
            <p:oleObj spid="_x0000_s79877" name="Формула" r:id="rId6" imgW="88560" imgH="1522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10405E-6 L 0.03264 0.36555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7341E-7 L -0.08524 0.3741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Ускорение</a:t>
            </a:r>
            <a:endParaRPr lang="en-US" dirty="0"/>
          </a:p>
        </p:txBody>
      </p:sp>
      <p:sp>
        <p:nvSpPr>
          <p:cNvPr id="86020" name="Freeform 4"/>
          <p:cNvSpPr>
            <a:spLocks/>
          </p:cNvSpPr>
          <p:nvPr/>
        </p:nvSpPr>
        <p:spPr bwMode="gray">
          <a:xfrm>
            <a:off x="285720" y="1500174"/>
            <a:ext cx="8572560" cy="4929222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white">
          <a:xfrm>
            <a:off x="71406" y="2428868"/>
            <a:ext cx="321471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F8F8F8"/>
                </a:solidFill>
              </a:rPr>
              <a:t> </a:t>
            </a:r>
            <a:r>
              <a:rPr lang="ru-RU" sz="3600" b="1" i="1" dirty="0" smtClean="0">
                <a:solidFill>
                  <a:srgbClr val="F8F8F8"/>
                </a:solidFill>
              </a:rPr>
              <a:t>СИ: </a:t>
            </a:r>
            <a:r>
              <a:rPr lang="en-US" sz="3600" b="1" i="1" dirty="0" smtClean="0">
                <a:solidFill>
                  <a:srgbClr val="F8F8F8"/>
                </a:solidFill>
              </a:rPr>
              <a:t>[</a:t>
            </a:r>
            <a:r>
              <a:rPr lang="ru-RU" sz="3600" b="1" i="1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600" b="1" i="1" dirty="0" smtClean="0">
                <a:solidFill>
                  <a:srgbClr val="F8F8F8"/>
                </a:solidFill>
              </a:rPr>
              <a:t>]</a:t>
            </a:r>
            <a:r>
              <a:rPr lang="ru-RU" sz="3600" b="1" i="1" dirty="0" smtClean="0">
                <a:solidFill>
                  <a:srgbClr val="F8F8F8"/>
                </a:solidFill>
              </a:rPr>
              <a:t>= </a:t>
            </a:r>
            <a:r>
              <a:rPr lang="ru-RU" sz="3600" b="1" i="1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3600" b="1" i="1" baseline="300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3600" b="1" i="1" baseline="30000" dirty="0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white">
          <a:xfrm>
            <a:off x="285720" y="3357562"/>
            <a:ext cx="8491598" cy="3046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8F8F8"/>
                </a:solidFill>
              </a:rPr>
              <a:t> </a:t>
            </a:r>
            <a:r>
              <a:rPr lang="ru-RU" sz="3200" b="1" i="1" dirty="0" smtClean="0">
                <a:solidFill>
                  <a:srgbClr val="F8F8F8"/>
                </a:solidFill>
              </a:rPr>
              <a:t>В международной системе (СИ) за единицу ускорения принимают ускорение такого равнопеременного движения, при котором скорость движущегося тела за 1 с изменяется на 1 м/с. </a:t>
            </a:r>
            <a:endParaRPr lang="en-US" sz="3200" b="1" i="1" baseline="30000" dirty="0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4714876" y="928670"/>
          <a:ext cx="2286016" cy="1978283"/>
        </p:xfrm>
        <a:graphic>
          <a:graphicData uri="http://schemas.openxmlformats.org/presentationml/2006/ole">
            <p:oleObj spid="_x0000_s101378" name="Формула" r:id="rId3" imgW="660240" imgH="57132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en-US" dirty="0"/>
          </a:p>
        </p:txBody>
      </p:sp>
      <p:sp>
        <p:nvSpPr>
          <p:cNvPr id="54" name="Rectangle 28"/>
          <p:cNvSpPr>
            <a:spLocks noChangeArrowheads="1"/>
          </p:cNvSpPr>
          <p:nvPr/>
        </p:nvSpPr>
        <p:spPr bwMode="gray">
          <a:xfrm>
            <a:off x="357158" y="1285860"/>
            <a:ext cx="8501122" cy="51706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ru-RU" sz="2000" dirty="0" smtClean="0"/>
              <a:t>Тело начинает движение из состояния покоя равноускоренно и за  4 с достигает скорости 16 м/с. Определите ускорение тела.</a:t>
            </a:r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FF7F00"/>
                </a:solidFill>
              </a:rPr>
              <a:t>ВЫВОД:</a:t>
            </a:r>
            <a:endParaRPr lang="en-US" sz="2000" b="1" i="1" dirty="0">
              <a:solidFill>
                <a:srgbClr val="FF7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ru-RU" dirty="0" smtClean="0"/>
              <a:t>Решите задачу</a:t>
            </a:r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gray">
          <a:xfrm>
            <a:off x="357158" y="1285860"/>
            <a:ext cx="8501122" cy="51706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ru-RU" sz="2000" dirty="0" smtClean="0"/>
              <a:t>Тело, двигаясь со скоростью 20 м/с, останавливается через 10 с. Каково ускорение тела?</a:t>
            </a:r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endParaRPr lang="ru-RU" sz="2000" dirty="0" smtClean="0"/>
          </a:p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FF7F00"/>
                </a:solidFill>
              </a:rPr>
              <a:t>ВЫВОД:</a:t>
            </a:r>
            <a:endParaRPr lang="en-US" sz="2000" b="1" i="1" dirty="0">
              <a:solidFill>
                <a:srgbClr val="FF7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6TGp_report_light">
  <a:themeElements>
    <a:clrScheme name="Default Design 1">
      <a:dk1>
        <a:srgbClr val="000000"/>
      </a:dk1>
      <a:lt1>
        <a:srgbClr val="B4E3EE"/>
      </a:lt1>
      <a:dk2>
        <a:srgbClr val="189180"/>
      </a:dk2>
      <a:lt2>
        <a:srgbClr val="808080"/>
      </a:lt2>
      <a:accent1>
        <a:srgbClr val="FF7F00"/>
      </a:accent1>
      <a:accent2>
        <a:srgbClr val="B3DC27"/>
      </a:accent2>
      <a:accent3>
        <a:srgbClr val="D6EFF5"/>
      </a:accent3>
      <a:accent4>
        <a:srgbClr val="000000"/>
      </a:accent4>
      <a:accent5>
        <a:srgbClr val="FFC0AA"/>
      </a:accent5>
      <a:accent6>
        <a:srgbClr val="A2C722"/>
      </a:accent6>
      <a:hlink>
        <a:srgbClr val="6FB9D7"/>
      </a:hlink>
      <a:folHlink>
        <a:srgbClr val="F93D1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4E3EE"/>
        </a:lt1>
        <a:dk2>
          <a:srgbClr val="189180"/>
        </a:dk2>
        <a:lt2>
          <a:srgbClr val="808080"/>
        </a:lt2>
        <a:accent1>
          <a:srgbClr val="FF7F00"/>
        </a:accent1>
        <a:accent2>
          <a:srgbClr val="B3DC27"/>
        </a:accent2>
        <a:accent3>
          <a:srgbClr val="D6EFF5"/>
        </a:accent3>
        <a:accent4>
          <a:srgbClr val="000000"/>
        </a:accent4>
        <a:accent5>
          <a:srgbClr val="FFC0AA"/>
        </a:accent5>
        <a:accent6>
          <a:srgbClr val="A2C722"/>
        </a:accent6>
        <a:hlink>
          <a:srgbClr val="6FB9D7"/>
        </a:hlink>
        <a:folHlink>
          <a:srgbClr val="F93D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EE384"/>
        </a:lt1>
        <a:dk2>
          <a:srgbClr val="FD8334"/>
        </a:dk2>
        <a:lt2>
          <a:srgbClr val="808080"/>
        </a:lt2>
        <a:accent1>
          <a:srgbClr val="F98EB2"/>
        </a:accent1>
        <a:accent2>
          <a:srgbClr val="FCB43E"/>
        </a:accent2>
        <a:accent3>
          <a:srgbClr val="FEEFC2"/>
        </a:accent3>
        <a:accent4>
          <a:srgbClr val="000000"/>
        </a:accent4>
        <a:accent5>
          <a:srgbClr val="FBC6D5"/>
        </a:accent5>
        <a:accent6>
          <a:srgbClr val="E4A337"/>
        </a:accent6>
        <a:hlink>
          <a:srgbClr val="FA6D73"/>
        </a:hlink>
        <a:folHlink>
          <a:srgbClr val="D264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4E1EE"/>
        </a:lt1>
        <a:dk2>
          <a:srgbClr val="2F84AF"/>
        </a:dk2>
        <a:lt2>
          <a:srgbClr val="808080"/>
        </a:lt2>
        <a:accent1>
          <a:srgbClr val="9899C1"/>
        </a:accent1>
        <a:accent2>
          <a:srgbClr val="4BBAC3"/>
        </a:accent2>
        <a:accent3>
          <a:srgbClr val="E6EEF5"/>
        </a:accent3>
        <a:accent4>
          <a:srgbClr val="000000"/>
        </a:accent4>
        <a:accent5>
          <a:srgbClr val="CACADD"/>
        </a:accent5>
        <a:accent6>
          <a:srgbClr val="43A8B0"/>
        </a:accent6>
        <a:hlink>
          <a:srgbClr val="7AC5B9"/>
        </a:hlink>
        <a:folHlink>
          <a:srgbClr val="719FC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576TGp_report_light</Template>
  <TotalTime>335</TotalTime>
  <Words>307</Words>
  <Application>Microsoft Office PowerPoint</Application>
  <PresentationFormat>Экран (4:3)</PresentationFormat>
  <Paragraphs>80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576TGp_report_light</vt:lpstr>
      <vt:lpstr>Microsoft Equation 3.0</vt:lpstr>
      <vt:lpstr>Равноускоренное движение. Ускорение.</vt:lpstr>
      <vt:lpstr>Ответьте на вопросы:</vt:lpstr>
      <vt:lpstr>Подумайте и ответьте:</vt:lpstr>
      <vt:lpstr>Равнопеременное движение</vt:lpstr>
      <vt:lpstr>Слайд 5</vt:lpstr>
      <vt:lpstr>Ускорение</vt:lpstr>
      <vt:lpstr>Ускорение</vt:lpstr>
      <vt:lpstr>Решите задачу</vt:lpstr>
      <vt:lpstr>Решите задачу</vt:lpstr>
      <vt:lpstr>График движения</vt:lpstr>
      <vt:lpstr>§2, с.126,  № 11 – устно, 12-15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PowerTemplate</dc:title>
  <dc:creator>avv</dc:creator>
  <cp:lastModifiedBy>AVV</cp:lastModifiedBy>
  <cp:revision>40</cp:revision>
  <dcterms:created xsi:type="dcterms:W3CDTF">2009-09-07T06:18:02Z</dcterms:created>
  <dcterms:modified xsi:type="dcterms:W3CDTF">2009-09-07T16:22:05Z</dcterms:modified>
</cp:coreProperties>
</file>